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9144000" cy="6858000"/>
  <p:embeddedFontLst>
    <p:embeddedFont>
      <p:font typeface="Noto Sans Symbols"/>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16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NotoSansSymbols-regular.fntdata"/><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NotoSansSymbol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a50b19ec7b_0_2: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2a50b19ec7b_0_2:notes"/>
          <p:cNvSpPr/>
          <p:nvPr>
            <p:ph idx="2" type="sldImg"/>
          </p:nvPr>
        </p:nvSpPr>
        <p:spPr>
          <a:xfrm>
            <a:off x="1524300" y="514350"/>
            <a:ext cx="60963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0: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7: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7: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2: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2: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6: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6: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2: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2: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4: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4: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5: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5: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6: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6: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7: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7: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8: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8: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9: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9: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2"/>
          <p:cNvSpPr txBox="1"/>
          <p:nvPr>
            <p:ph type="title"/>
          </p:nvPr>
        </p:nvSpPr>
        <p:spPr>
          <a:xfrm>
            <a:off x="1121137" y="481203"/>
            <a:ext cx="6901724" cy="696594"/>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4400">
                <a:solidFill>
                  <a:srgbClr val="1F497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2"/>
          <p:cNvSpPr txBox="1"/>
          <p:nvPr>
            <p:ph idx="1" type="body"/>
          </p:nvPr>
        </p:nvSpPr>
        <p:spPr>
          <a:xfrm>
            <a:off x="467413" y="1264364"/>
            <a:ext cx="8209173" cy="398907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b="1" i="0" sz="2000">
                <a:solidFill>
                  <a:srgbClr val="00AFEF"/>
                </a:solidFill>
                <a:latin typeface="Arial"/>
                <a:ea typeface="Arial"/>
                <a:cs typeface="Arial"/>
                <a:sym typeface="Arial"/>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 name="Google Shape;15;p2"/>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8" name="Shape 18"/>
        <p:cNvGrpSpPr/>
        <p:nvPr/>
      </p:nvGrpSpPr>
      <p:grpSpPr>
        <a:xfrm>
          <a:off x="0" y="0"/>
          <a:ext cx="0" cy="0"/>
          <a:chOff x="0" y="0"/>
          <a:chExt cx="0" cy="0"/>
        </a:xfrm>
      </p:grpSpPr>
      <p:sp>
        <p:nvSpPr>
          <p:cNvPr id="19" name="Google Shape;19;p3"/>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2" name="Shape 22"/>
        <p:cNvGrpSpPr/>
        <p:nvPr/>
      </p:nvGrpSpPr>
      <p:grpSpPr>
        <a:xfrm>
          <a:off x="0" y="0"/>
          <a:ext cx="0" cy="0"/>
          <a:chOff x="0" y="0"/>
          <a:chExt cx="0" cy="0"/>
        </a:xfrm>
      </p:grpSpPr>
      <p:sp>
        <p:nvSpPr>
          <p:cNvPr id="23" name="Google Shape;23;p4"/>
          <p:cNvSpPr txBox="1"/>
          <p:nvPr>
            <p:ph type="title"/>
          </p:nvPr>
        </p:nvSpPr>
        <p:spPr>
          <a:xfrm>
            <a:off x="1121137" y="481203"/>
            <a:ext cx="6901724" cy="696594"/>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4400">
                <a:solidFill>
                  <a:srgbClr val="1F497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7" name="Shape 27"/>
        <p:cNvGrpSpPr/>
        <p:nvPr/>
      </p:nvGrpSpPr>
      <p:grpSpPr>
        <a:xfrm>
          <a:off x="0" y="0"/>
          <a:ext cx="0" cy="0"/>
          <a:chOff x="0" y="0"/>
          <a:chExt cx="0" cy="0"/>
        </a:xfrm>
      </p:grpSpPr>
      <p:sp>
        <p:nvSpPr>
          <p:cNvPr id="28" name="Google Shape;28;p5"/>
          <p:cNvSpPr txBox="1"/>
          <p:nvPr>
            <p:ph type="ctrTitle"/>
          </p:nvPr>
        </p:nvSpPr>
        <p:spPr>
          <a:xfrm>
            <a:off x="799700" y="464270"/>
            <a:ext cx="7544599" cy="696594"/>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4400">
                <a:solidFill>
                  <a:srgbClr val="1F497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subTitle"/>
          </p:nvPr>
        </p:nvSpPr>
        <p:spPr>
          <a:xfrm>
            <a:off x="1371600" y="3840480"/>
            <a:ext cx="6400800" cy="17145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1" i="0" sz="2000">
                <a:solidFill>
                  <a:srgbClr val="00AFEF"/>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3" name="Shape 33"/>
        <p:cNvGrpSpPr/>
        <p:nvPr/>
      </p:nvGrpSpPr>
      <p:grpSpPr>
        <a:xfrm>
          <a:off x="0" y="0"/>
          <a:ext cx="0" cy="0"/>
          <a:chOff x="0" y="0"/>
          <a:chExt cx="0" cy="0"/>
        </a:xfrm>
      </p:grpSpPr>
      <p:sp>
        <p:nvSpPr>
          <p:cNvPr id="34" name="Google Shape;34;p6"/>
          <p:cNvSpPr txBox="1"/>
          <p:nvPr>
            <p:ph type="title"/>
          </p:nvPr>
        </p:nvSpPr>
        <p:spPr>
          <a:xfrm>
            <a:off x="1121137" y="481203"/>
            <a:ext cx="6901724" cy="696594"/>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4400">
                <a:solidFill>
                  <a:srgbClr val="1F497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577340"/>
            <a:ext cx="397764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6" name="Google Shape;36;p6"/>
          <p:cNvSpPr txBox="1"/>
          <p:nvPr>
            <p:ph idx="2" type="body"/>
          </p:nvPr>
        </p:nvSpPr>
        <p:spPr>
          <a:xfrm>
            <a:off x="4709160" y="1577340"/>
            <a:ext cx="397764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6"/>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0" t="0"/>
          <a:stretch/>
        </p:blipFill>
        <p:spPr>
          <a:xfrm>
            <a:off x="0" y="0"/>
            <a:ext cx="9143999" cy="3428999"/>
          </a:xfrm>
          <a:prstGeom prst="rect">
            <a:avLst/>
          </a:prstGeom>
          <a:noFill/>
          <a:ln>
            <a:noFill/>
          </a:ln>
        </p:spPr>
      </p:pic>
      <p:sp>
        <p:nvSpPr>
          <p:cNvPr id="7" name="Google Shape;7;p1"/>
          <p:cNvSpPr txBox="1"/>
          <p:nvPr>
            <p:ph type="title"/>
          </p:nvPr>
        </p:nvSpPr>
        <p:spPr>
          <a:xfrm>
            <a:off x="1121137" y="481203"/>
            <a:ext cx="6901724" cy="696594"/>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4400" u="none" cap="none" strike="noStrike">
                <a:solidFill>
                  <a:srgbClr val="1F497C"/>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467413" y="1264364"/>
            <a:ext cx="8209173" cy="3989070"/>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1" i="0" sz="2000" u="none" cap="none" strike="noStrike">
                <a:solidFill>
                  <a:srgbClr val="00AFEF"/>
                </a:solidFill>
                <a:latin typeface="Arial"/>
                <a:ea typeface="Arial"/>
                <a:cs typeface="Arial"/>
                <a:sym typeface="Arial"/>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9" name="Google Shape;9;p1"/>
          <p:cNvSpPr txBox="1"/>
          <p:nvPr>
            <p:ph idx="11" type="ftr"/>
          </p:nvPr>
        </p:nvSpPr>
        <p:spPr>
          <a:xfrm>
            <a:off x="3108960" y="6377940"/>
            <a:ext cx="292608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 name="Google Shape;10;p1"/>
          <p:cNvSpPr txBox="1"/>
          <p:nvPr>
            <p:ph idx="10" type="dt"/>
          </p:nvPr>
        </p:nvSpPr>
        <p:spPr>
          <a:xfrm>
            <a:off x="457200" y="6377940"/>
            <a:ext cx="210312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2" type="sldNum"/>
          </p:nvPr>
        </p:nvSpPr>
        <p:spPr>
          <a:xfrm>
            <a:off x="6583680" y="6377940"/>
            <a:ext cx="2103120" cy="342900"/>
          </a:xfrm>
          <a:prstGeom prst="rect">
            <a:avLst/>
          </a:prstGeom>
          <a:noFill/>
          <a:ln>
            <a:noFill/>
          </a:ln>
        </p:spPr>
        <p:txBody>
          <a:bodyPr anchorCtr="0" anchor="t" bIns="0" lIns="0" spcFirstLastPara="1" rIns="0" wrap="square" tIns="0">
            <a:spAutoFit/>
          </a:bodyPr>
          <a:lstStyle>
            <a:lvl1pPr indent="0" lvl="0" algn="r">
              <a:spcBef>
                <a:spcPts val="0"/>
              </a:spcBef>
              <a:buNone/>
              <a:defRPr sz="1800">
                <a:solidFill>
                  <a:srgbClr val="888888"/>
                </a:solidFill>
              </a:defRPr>
            </a:lvl1pPr>
            <a:lvl2pPr indent="0" lvl="1" algn="r">
              <a:spcBef>
                <a:spcPts val="0"/>
              </a:spcBef>
              <a:buNone/>
              <a:defRPr sz="1800">
                <a:solidFill>
                  <a:srgbClr val="888888"/>
                </a:solidFill>
              </a:defRPr>
            </a:lvl2pPr>
            <a:lvl3pPr indent="0" lvl="2" algn="r">
              <a:spcBef>
                <a:spcPts val="0"/>
              </a:spcBef>
              <a:buNone/>
              <a:defRPr sz="1800">
                <a:solidFill>
                  <a:srgbClr val="888888"/>
                </a:solidFill>
              </a:defRPr>
            </a:lvl3pPr>
            <a:lvl4pPr indent="0" lvl="3" algn="r">
              <a:spcBef>
                <a:spcPts val="0"/>
              </a:spcBef>
              <a:buNone/>
              <a:defRPr sz="1800">
                <a:solidFill>
                  <a:srgbClr val="888888"/>
                </a:solidFill>
              </a:defRPr>
            </a:lvl4pPr>
            <a:lvl5pPr indent="0" lvl="4" algn="r">
              <a:spcBef>
                <a:spcPts val="0"/>
              </a:spcBef>
              <a:buNone/>
              <a:defRPr sz="1800">
                <a:solidFill>
                  <a:srgbClr val="888888"/>
                </a:solidFill>
              </a:defRPr>
            </a:lvl5pPr>
            <a:lvl6pPr indent="0" lvl="5" algn="r">
              <a:spcBef>
                <a:spcPts val="0"/>
              </a:spcBef>
              <a:buNone/>
              <a:defRPr sz="1800">
                <a:solidFill>
                  <a:srgbClr val="888888"/>
                </a:solidFill>
              </a:defRPr>
            </a:lvl6pPr>
            <a:lvl7pPr indent="0" lvl="6" algn="r">
              <a:spcBef>
                <a:spcPts val="0"/>
              </a:spcBef>
              <a:buNone/>
              <a:defRPr sz="1800">
                <a:solidFill>
                  <a:srgbClr val="888888"/>
                </a:solidFill>
              </a:defRPr>
            </a:lvl7pPr>
            <a:lvl8pPr indent="0" lvl="7" algn="r">
              <a:spcBef>
                <a:spcPts val="0"/>
              </a:spcBef>
              <a:buNone/>
              <a:defRPr sz="1800">
                <a:solidFill>
                  <a:srgbClr val="888888"/>
                </a:solidFill>
              </a:defRPr>
            </a:lvl8pPr>
            <a:lvl9pPr indent="0" lvl="8" algn="r">
              <a:spcBef>
                <a:spcPts val="0"/>
              </a:spcBef>
              <a:buNone/>
              <a:defRPr sz="1800">
                <a:solidFill>
                  <a:srgbClr val="888888"/>
                </a:solidFil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2.png"/><Relationship Id="rId5" Type="http://schemas.openxmlformats.org/officeDocument/2006/relationships/image" Target="../media/image1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png"/><Relationship Id="rId4" Type="http://schemas.openxmlformats.org/officeDocument/2006/relationships/image" Target="../media/image2.png"/><Relationship Id="rId5" Type="http://schemas.openxmlformats.org/officeDocument/2006/relationships/image" Target="../media/image1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7.png"/><Relationship Id="rId4" Type="http://schemas.openxmlformats.org/officeDocument/2006/relationships/image" Target="../media/image2.png"/><Relationship Id="rId5" Type="http://schemas.openxmlformats.org/officeDocument/2006/relationships/image" Target="../media/image1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9.png"/><Relationship Id="rId4" Type="http://schemas.openxmlformats.org/officeDocument/2006/relationships/hyperlink" Target="https://educa.aragon.es/-/formacion-profesional/informacion-general/pruebas-de-acceso/examenes-historico"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5.jpg"/><Relationship Id="rId4" Type="http://schemas.openxmlformats.org/officeDocument/2006/relationships/image" Target="../media/image2.png"/><Relationship Id="rId5" Type="http://schemas.openxmlformats.org/officeDocument/2006/relationships/image" Target="../media/image1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8.jpg"/><Relationship Id="rId4" Type="http://schemas.openxmlformats.org/officeDocument/2006/relationships/image" Target="../media/image2.png"/><Relationship Id="rId5" Type="http://schemas.openxmlformats.org/officeDocument/2006/relationships/image" Target="../media/image1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6.jpg"/><Relationship Id="rId5"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3.jpg"/><Relationship Id="rId4" Type="http://schemas.openxmlformats.org/officeDocument/2006/relationships/image" Target="../media/image2.png"/><Relationship Id="rId5" Type="http://schemas.openxmlformats.org/officeDocument/2006/relationships/image" Target="../media/image10.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7"/>
          <p:cNvSpPr txBox="1"/>
          <p:nvPr>
            <p:ph type="title"/>
          </p:nvPr>
        </p:nvSpPr>
        <p:spPr>
          <a:xfrm>
            <a:off x="1704780" y="791869"/>
            <a:ext cx="5833110" cy="66548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4200">
                <a:solidFill>
                  <a:srgbClr val="CCEBFF"/>
                </a:solidFill>
              </a:rPr>
              <a:t>PRUEBAS DE ACCESO</a:t>
            </a:r>
            <a:endParaRPr sz="4200"/>
          </a:p>
        </p:txBody>
      </p:sp>
      <p:grpSp>
        <p:nvGrpSpPr>
          <p:cNvPr id="45" name="Google Shape;45;p7"/>
          <p:cNvGrpSpPr/>
          <p:nvPr/>
        </p:nvGrpSpPr>
        <p:grpSpPr>
          <a:xfrm>
            <a:off x="0" y="3215640"/>
            <a:ext cx="9143999" cy="3642360"/>
            <a:chOff x="0" y="3215640"/>
            <a:chExt cx="9143999" cy="3642360"/>
          </a:xfrm>
        </p:grpSpPr>
        <p:pic>
          <p:nvPicPr>
            <p:cNvPr id="46" name="Google Shape;46;p7"/>
            <p:cNvPicPr preferRelativeResize="0"/>
            <p:nvPr/>
          </p:nvPicPr>
          <p:blipFill rotWithShape="1">
            <a:blip r:embed="rId3">
              <a:alphaModFix/>
            </a:blip>
            <a:srcRect b="0" l="0" r="0" t="0"/>
            <a:stretch/>
          </p:blipFill>
          <p:spPr>
            <a:xfrm>
              <a:off x="5786628" y="3215640"/>
              <a:ext cx="2503932" cy="213359"/>
            </a:xfrm>
            <a:prstGeom prst="rect">
              <a:avLst/>
            </a:prstGeom>
            <a:noFill/>
            <a:ln>
              <a:noFill/>
            </a:ln>
          </p:spPr>
        </p:pic>
        <p:pic>
          <p:nvPicPr>
            <p:cNvPr id="47" name="Google Shape;47;p7"/>
            <p:cNvPicPr preferRelativeResize="0"/>
            <p:nvPr/>
          </p:nvPicPr>
          <p:blipFill rotWithShape="1">
            <a:blip r:embed="rId4">
              <a:alphaModFix/>
            </a:blip>
            <a:srcRect b="0" l="0" r="0" t="0"/>
            <a:stretch/>
          </p:blipFill>
          <p:spPr>
            <a:xfrm>
              <a:off x="0" y="3429000"/>
              <a:ext cx="9143999" cy="3429000"/>
            </a:xfrm>
            <a:prstGeom prst="rect">
              <a:avLst/>
            </a:prstGeom>
            <a:noFill/>
            <a:ln>
              <a:noFill/>
            </a:ln>
          </p:spPr>
        </p:pic>
      </p:grpSp>
      <p:sp>
        <p:nvSpPr>
          <p:cNvPr id="48" name="Google Shape;48;p7"/>
          <p:cNvSpPr txBox="1"/>
          <p:nvPr/>
        </p:nvSpPr>
        <p:spPr>
          <a:xfrm>
            <a:off x="481193" y="1157696"/>
            <a:ext cx="8194800" cy="4353900"/>
          </a:xfrm>
          <a:prstGeom prst="rect">
            <a:avLst/>
          </a:prstGeom>
          <a:noFill/>
          <a:ln>
            <a:noFill/>
          </a:ln>
        </p:spPr>
        <p:txBody>
          <a:bodyPr anchorCtr="0" anchor="t" bIns="0" lIns="0" spcFirstLastPara="1" rIns="0" wrap="square" tIns="12050">
            <a:spAutoFit/>
          </a:bodyPr>
          <a:lstStyle/>
          <a:p>
            <a:pPr indent="200659" lvl="0" marL="12700" marR="5080" rtl="0" algn="l">
              <a:lnSpc>
                <a:spcPct val="142900"/>
              </a:lnSpc>
              <a:spcBef>
                <a:spcPts val="0"/>
              </a:spcBef>
              <a:spcAft>
                <a:spcPts val="0"/>
              </a:spcAft>
              <a:buNone/>
            </a:pPr>
            <a:r>
              <a:rPr lang="en-US" sz="4200">
                <a:solidFill>
                  <a:srgbClr val="CCEBFF"/>
                </a:solidFill>
                <a:latin typeface="Arial"/>
                <a:ea typeface="Arial"/>
                <a:cs typeface="Arial"/>
                <a:sym typeface="Arial"/>
              </a:rPr>
              <a:t>A	FORMACIÓN	PROFESIONAL: </a:t>
            </a:r>
            <a:r>
              <a:rPr lang="en-US" sz="4200">
                <a:solidFill>
                  <a:srgbClr val="FFFF00"/>
                </a:solidFill>
                <a:latin typeface="Arial"/>
                <a:ea typeface="Arial"/>
                <a:cs typeface="Arial"/>
                <a:sym typeface="Arial"/>
              </a:rPr>
              <a:t>GRADO MEDIO Y SUPERIOR </a:t>
            </a:r>
            <a:endParaRPr sz="4200">
              <a:solidFill>
                <a:srgbClr val="FFFF00"/>
              </a:solidFill>
              <a:latin typeface="Arial"/>
              <a:ea typeface="Arial"/>
              <a:cs typeface="Arial"/>
              <a:sym typeface="Arial"/>
            </a:endParaRPr>
          </a:p>
          <a:p>
            <a:pPr indent="200659" lvl="0" marL="12700" marR="5080" rtl="0" algn="l">
              <a:lnSpc>
                <a:spcPct val="142900"/>
              </a:lnSpc>
              <a:spcBef>
                <a:spcPts val="0"/>
              </a:spcBef>
              <a:spcAft>
                <a:spcPts val="0"/>
              </a:spcAft>
              <a:buNone/>
            </a:pPr>
            <a:r>
              <a:rPr lang="en-US" sz="4200">
                <a:solidFill>
                  <a:srgbClr val="CCEBFF"/>
                </a:solidFill>
                <a:latin typeface="Arial"/>
                <a:ea typeface="Arial"/>
                <a:cs typeface="Arial"/>
                <a:sym typeface="Arial"/>
              </a:rPr>
              <a:t>AÑO 2025</a:t>
            </a:r>
            <a:endParaRPr sz="4200">
              <a:solidFill>
                <a:srgbClr val="CCEBFF"/>
              </a:solidFill>
              <a:latin typeface="Arial"/>
              <a:ea typeface="Arial"/>
              <a:cs typeface="Arial"/>
              <a:sym typeface="Arial"/>
            </a:endParaRPr>
          </a:p>
          <a:p>
            <a:pPr indent="200659" lvl="0" marL="12700" marR="5080" rtl="0" algn="l">
              <a:lnSpc>
                <a:spcPct val="142900"/>
              </a:lnSpc>
              <a:spcBef>
                <a:spcPts val="0"/>
              </a:spcBef>
              <a:spcAft>
                <a:spcPts val="0"/>
              </a:spcAft>
              <a:buNone/>
            </a:pPr>
            <a:r>
              <a:t/>
            </a:r>
            <a:endParaRPr sz="4200">
              <a:solidFill>
                <a:srgbClr val="CCEBFF"/>
              </a:solidFill>
            </a:endParaRPr>
          </a:p>
        </p:txBody>
      </p:sp>
      <p:pic>
        <p:nvPicPr>
          <p:cNvPr id="49" name="Google Shape;49;p7"/>
          <p:cNvPicPr preferRelativeResize="0"/>
          <p:nvPr/>
        </p:nvPicPr>
        <p:blipFill rotWithShape="1">
          <a:blip r:embed="rId5">
            <a:alphaModFix/>
          </a:blip>
          <a:srcRect b="0" l="0" r="0" t="0"/>
          <a:stretch/>
        </p:blipFill>
        <p:spPr>
          <a:xfrm>
            <a:off x="5786628" y="3429000"/>
            <a:ext cx="2503932" cy="876300"/>
          </a:xfrm>
          <a:prstGeom prst="rect">
            <a:avLst/>
          </a:prstGeom>
          <a:noFill/>
          <a:ln>
            <a:noFill/>
          </a:ln>
        </p:spPr>
      </p:pic>
      <p:sp>
        <p:nvSpPr>
          <p:cNvPr id="50" name="Google Shape;50;p7"/>
          <p:cNvSpPr txBox="1"/>
          <p:nvPr/>
        </p:nvSpPr>
        <p:spPr>
          <a:xfrm>
            <a:off x="365199" y="5095821"/>
            <a:ext cx="7512000" cy="689400"/>
          </a:xfrm>
          <a:prstGeom prst="rect">
            <a:avLst/>
          </a:prstGeom>
          <a:noFill/>
          <a:ln>
            <a:noFill/>
          </a:ln>
        </p:spPr>
        <p:txBody>
          <a:bodyPr anchorCtr="0" anchor="t" bIns="0" lIns="0" spcFirstLastPara="1" rIns="0" wrap="square" tIns="12050">
            <a:spAutoFit/>
          </a:bodyPr>
          <a:lstStyle/>
          <a:p>
            <a:pPr indent="0" lvl="0" marL="0" rtl="0" algn="l">
              <a:lnSpc>
                <a:spcPct val="119285"/>
              </a:lnSpc>
              <a:spcBef>
                <a:spcPts val="0"/>
              </a:spcBef>
              <a:spcAft>
                <a:spcPts val="0"/>
              </a:spcAft>
              <a:buNone/>
            </a:pPr>
            <a:r>
              <a:t/>
            </a:r>
            <a:endParaRPr sz="44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6"/>
          <p:cNvSpPr txBox="1"/>
          <p:nvPr>
            <p:ph type="title"/>
          </p:nvPr>
        </p:nvSpPr>
        <p:spPr>
          <a:xfrm>
            <a:off x="232475" y="441075"/>
            <a:ext cx="8352600" cy="2044500"/>
          </a:xfrm>
          <a:prstGeom prst="rect">
            <a:avLst/>
          </a:prstGeom>
          <a:noFill/>
          <a:ln>
            <a:noFill/>
          </a:ln>
        </p:spPr>
        <p:txBody>
          <a:bodyPr anchorCtr="0" anchor="t" bIns="0" lIns="0" spcFirstLastPara="1" rIns="0" wrap="square" tIns="12700">
            <a:spAutoFit/>
          </a:bodyPr>
          <a:lstStyle/>
          <a:p>
            <a:pPr indent="-31115" lvl="0" marL="43180" marR="5080" rtl="0" algn="l">
              <a:lnSpc>
                <a:spcPct val="100000"/>
              </a:lnSpc>
              <a:spcBef>
                <a:spcPts val="0"/>
              </a:spcBef>
              <a:spcAft>
                <a:spcPts val="0"/>
              </a:spcAft>
              <a:buNone/>
            </a:pPr>
            <a:r>
              <a:rPr b="1" lang="en-US">
                <a:solidFill>
                  <a:srgbClr val="FFFFFF"/>
                </a:solidFill>
              </a:rPr>
              <a:t>Para Zaragoza, </a:t>
            </a:r>
            <a:r>
              <a:rPr b="1" lang="en-US">
                <a:solidFill>
                  <a:srgbClr val="FFFFFF"/>
                </a:solidFill>
                <a:latin typeface="Arial"/>
                <a:ea typeface="Arial"/>
                <a:cs typeface="Arial"/>
                <a:sym typeface="Arial"/>
              </a:rPr>
              <a:t>Centros asignados por apellido /</a:t>
            </a:r>
            <a:r>
              <a:rPr b="1" lang="en-US">
                <a:solidFill>
                  <a:srgbClr val="FFBF00"/>
                </a:solidFill>
                <a:latin typeface="Arial"/>
                <a:ea typeface="Arial"/>
                <a:cs typeface="Arial"/>
                <a:sym typeface="Arial"/>
              </a:rPr>
              <a:t>Grado Medio</a:t>
            </a:r>
            <a:r>
              <a:rPr b="1" lang="en-US">
                <a:solidFill>
                  <a:srgbClr val="FFFFFF"/>
                </a:solidFill>
                <a:latin typeface="Arial"/>
                <a:ea typeface="Arial"/>
                <a:cs typeface="Arial"/>
                <a:sym typeface="Arial"/>
              </a:rPr>
              <a:t>:</a:t>
            </a:r>
            <a:endParaRPr/>
          </a:p>
        </p:txBody>
      </p:sp>
      <p:grpSp>
        <p:nvGrpSpPr>
          <p:cNvPr id="125" name="Google Shape;125;p16"/>
          <p:cNvGrpSpPr/>
          <p:nvPr/>
        </p:nvGrpSpPr>
        <p:grpSpPr>
          <a:xfrm>
            <a:off x="0" y="2857500"/>
            <a:ext cx="9143999" cy="4000500"/>
            <a:chOff x="0" y="2857500"/>
            <a:chExt cx="9143999" cy="4000500"/>
          </a:xfrm>
        </p:grpSpPr>
        <p:pic>
          <p:nvPicPr>
            <p:cNvPr id="126" name="Google Shape;126;p16"/>
            <p:cNvPicPr preferRelativeResize="0"/>
            <p:nvPr/>
          </p:nvPicPr>
          <p:blipFill rotWithShape="1">
            <a:blip r:embed="rId3">
              <a:alphaModFix/>
            </a:blip>
            <a:srcRect b="0" l="0" r="0" t="0"/>
            <a:stretch/>
          </p:blipFill>
          <p:spPr>
            <a:xfrm>
              <a:off x="1786128" y="2857500"/>
              <a:ext cx="5714999" cy="571500"/>
            </a:xfrm>
            <a:prstGeom prst="rect">
              <a:avLst/>
            </a:prstGeom>
            <a:noFill/>
            <a:ln>
              <a:noFill/>
            </a:ln>
          </p:spPr>
        </p:pic>
        <p:pic>
          <p:nvPicPr>
            <p:cNvPr id="127" name="Google Shape;127;p16"/>
            <p:cNvPicPr preferRelativeResize="0"/>
            <p:nvPr/>
          </p:nvPicPr>
          <p:blipFill rotWithShape="1">
            <a:blip r:embed="rId4">
              <a:alphaModFix/>
            </a:blip>
            <a:srcRect b="0" l="0" r="0" t="0"/>
            <a:stretch/>
          </p:blipFill>
          <p:spPr>
            <a:xfrm>
              <a:off x="0" y="3429000"/>
              <a:ext cx="9143999" cy="3429000"/>
            </a:xfrm>
            <a:prstGeom prst="rect">
              <a:avLst/>
            </a:prstGeom>
            <a:noFill/>
            <a:ln>
              <a:noFill/>
            </a:ln>
          </p:spPr>
        </p:pic>
        <p:pic>
          <p:nvPicPr>
            <p:cNvPr id="128" name="Google Shape;128;p16"/>
            <p:cNvPicPr preferRelativeResize="0"/>
            <p:nvPr/>
          </p:nvPicPr>
          <p:blipFill rotWithShape="1">
            <a:blip r:embed="rId5">
              <a:alphaModFix/>
            </a:blip>
            <a:srcRect b="0" l="0" r="0" t="0"/>
            <a:stretch/>
          </p:blipFill>
          <p:spPr>
            <a:xfrm>
              <a:off x="1786128" y="3429000"/>
              <a:ext cx="5714999" cy="3026664"/>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7"/>
          <p:cNvSpPr txBox="1"/>
          <p:nvPr>
            <p:ph type="title"/>
          </p:nvPr>
        </p:nvSpPr>
        <p:spPr>
          <a:xfrm>
            <a:off x="232475" y="441075"/>
            <a:ext cx="8352600" cy="2044500"/>
          </a:xfrm>
          <a:prstGeom prst="rect">
            <a:avLst/>
          </a:prstGeom>
          <a:noFill/>
          <a:ln>
            <a:noFill/>
          </a:ln>
        </p:spPr>
        <p:txBody>
          <a:bodyPr anchorCtr="0" anchor="t" bIns="0" lIns="0" spcFirstLastPara="1" rIns="0" wrap="square" tIns="12700">
            <a:spAutoFit/>
          </a:bodyPr>
          <a:lstStyle/>
          <a:p>
            <a:pPr indent="-31115" lvl="0" marL="43180" marR="5080" rtl="0" algn="l">
              <a:lnSpc>
                <a:spcPct val="100000"/>
              </a:lnSpc>
              <a:spcBef>
                <a:spcPts val="0"/>
              </a:spcBef>
              <a:spcAft>
                <a:spcPts val="0"/>
              </a:spcAft>
              <a:buNone/>
            </a:pPr>
            <a:r>
              <a:rPr b="1" lang="en-US">
                <a:solidFill>
                  <a:srgbClr val="FFFFFF"/>
                </a:solidFill>
              </a:rPr>
              <a:t>Para Zaragoza, </a:t>
            </a:r>
            <a:r>
              <a:rPr b="1" lang="en-US">
                <a:solidFill>
                  <a:srgbClr val="FFFFFF"/>
                </a:solidFill>
                <a:latin typeface="Arial"/>
                <a:ea typeface="Arial"/>
                <a:cs typeface="Arial"/>
                <a:sym typeface="Arial"/>
              </a:rPr>
              <a:t>Centros asignados por apellido /</a:t>
            </a:r>
            <a:r>
              <a:rPr b="1" lang="en-US">
                <a:solidFill>
                  <a:srgbClr val="FFBF00"/>
                </a:solidFill>
                <a:latin typeface="Arial"/>
                <a:ea typeface="Arial"/>
                <a:cs typeface="Arial"/>
                <a:sym typeface="Arial"/>
              </a:rPr>
              <a:t>Grado Medio</a:t>
            </a:r>
            <a:r>
              <a:rPr b="1" lang="en-US">
                <a:solidFill>
                  <a:srgbClr val="FFFFFF"/>
                </a:solidFill>
                <a:latin typeface="Arial"/>
                <a:ea typeface="Arial"/>
                <a:cs typeface="Arial"/>
                <a:sym typeface="Arial"/>
              </a:rPr>
              <a:t>:</a:t>
            </a:r>
            <a:endParaRPr/>
          </a:p>
        </p:txBody>
      </p:sp>
      <p:grpSp>
        <p:nvGrpSpPr>
          <p:cNvPr id="134" name="Google Shape;134;p17"/>
          <p:cNvGrpSpPr/>
          <p:nvPr/>
        </p:nvGrpSpPr>
        <p:grpSpPr>
          <a:xfrm>
            <a:off x="0" y="2857500"/>
            <a:ext cx="9144000" cy="4000500"/>
            <a:chOff x="0" y="2857500"/>
            <a:chExt cx="9144000" cy="4000500"/>
          </a:xfrm>
        </p:grpSpPr>
        <p:pic>
          <p:nvPicPr>
            <p:cNvPr id="135" name="Google Shape;135;p17"/>
            <p:cNvPicPr preferRelativeResize="0"/>
            <p:nvPr/>
          </p:nvPicPr>
          <p:blipFill rotWithShape="1">
            <a:blip r:embed="rId3">
              <a:alphaModFix/>
            </a:blip>
            <a:srcRect b="0" l="0" r="0" t="0"/>
            <a:stretch/>
          </p:blipFill>
          <p:spPr>
            <a:xfrm>
              <a:off x="1786128" y="2857500"/>
              <a:ext cx="5714999" cy="571500"/>
            </a:xfrm>
            <a:prstGeom prst="rect">
              <a:avLst/>
            </a:prstGeom>
            <a:noFill/>
            <a:ln>
              <a:noFill/>
            </a:ln>
          </p:spPr>
        </p:pic>
        <p:pic>
          <p:nvPicPr>
            <p:cNvPr id="136" name="Google Shape;136;p17"/>
            <p:cNvPicPr preferRelativeResize="0"/>
            <p:nvPr/>
          </p:nvPicPr>
          <p:blipFill rotWithShape="1">
            <a:blip r:embed="rId4">
              <a:alphaModFix/>
            </a:blip>
            <a:srcRect b="0" l="0" r="0" t="0"/>
            <a:stretch/>
          </p:blipFill>
          <p:spPr>
            <a:xfrm>
              <a:off x="0" y="3429000"/>
              <a:ext cx="9144000" cy="3429000"/>
            </a:xfrm>
            <a:prstGeom prst="rect">
              <a:avLst/>
            </a:prstGeom>
            <a:noFill/>
            <a:ln>
              <a:noFill/>
            </a:ln>
          </p:spPr>
        </p:pic>
        <p:pic>
          <p:nvPicPr>
            <p:cNvPr id="137" name="Google Shape;137;p17"/>
            <p:cNvPicPr preferRelativeResize="0"/>
            <p:nvPr/>
          </p:nvPicPr>
          <p:blipFill rotWithShape="1">
            <a:blip r:embed="rId5">
              <a:alphaModFix/>
            </a:blip>
            <a:srcRect b="0" l="0" r="0" t="0"/>
            <a:stretch/>
          </p:blipFill>
          <p:spPr>
            <a:xfrm>
              <a:off x="1786128" y="3429000"/>
              <a:ext cx="5714999" cy="3026664"/>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8"/>
          <p:cNvSpPr txBox="1"/>
          <p:nvPr>
            <p:ph type="title"/>
          </p:nvPr>
        </p:nvSpPr>
        <p:spPr>
          <a:xfrm>
            <a:off x="1121137" y="481203"/>
            <a:ext cx="6901724" cy="696594"/>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a:solidFill>
                  <a:srgbClr val="CCEBFF"/>
                </a:solidFill>
              </a:rPr>
              <a:t>Pruebas de años anteriores</a:t>
            </a:r>
            <a:endParaRPr/>
          </a:p>
        </p:txBody>
      </p:sp>
      <p:pic>
        <p:nvPicPr>
          <p:cNvPr id="143" name="Google Shape;143;p18"/>
          <p:cNvPicPr preferRelativeResize="0"/>
          <p:nvPr/>
        </p:nvPicPr>
        <p:blipFill rotWithShape="1">
          <a:blip r:embed="rId3">
            <a:alphaModFix/>
          </a:blip>
          <a:srcRect b="0" l="0" r="0" t="0"/>
          <a:stretch/>
        </p:blipFill>
        <p:spPr>
          <a:xfrm>
            <a:off x="0" y="3429000"/>
            <a:ext cx="9144000" cy="3345975"/>
          </a:xfrm>
          <a:prstGeom prst="rect">
            <a:avLst/>
          </a:prstGeom>
          <a:noFill/>
          <a:ln>
            <a:noFill/>
          </a:ln>
        </p:spPr>
      </p:pic>
      <p:sp>
        <p:nvSpPr>
          <p:cNvPr id="144" name="Google Shape;144;p18"/>
          <p:cNvSpPr txBox="1"/>
          <p:nvPr/>
        </p:nvSpPr>
        <p:spPr>
          <a:xfrm>
            <a:off x="532800" y="1619470"/>
            <a:ext cx="7919100" cy="3106800"/>
          </a:xfrm>
          <a:prstGeom prst="rect">
            <a:avLst/>
          </a:prstGeom>
          <a:noFill/>
          <a:ln>
            <a:noFill/>
          </a:ln>
        </p:spPr>
        <p:txBody>
          <a:bodyPr anchorCtr="0" anchor="t" bIns="0" lIns="0" spcFirstLastPara="1" rIns="0" wrap="square" tIns="12700">
            <a:spAutoFit/>
          </a:bodyPr>
          <a:lstStyle/>
          <a:p>
            <a:pPr indent="-342265" lvl="0" marL="354330" marR="5080" rtl="0" algn="just">
              <a:lnSpc>
                <a:spcPct val="100000"/>
              </a:lnSpc>
              <a:spcBef>
                <a:spcPts val="0"/>
              </a:spcBef>
              <a:spcAft>
                <a:spcPts val="0"/>
              </a:spcAft>
              <a:buClr>
                <a:srgbClr val="CCEBFF"/>
              </a:buClr>
              <a:buSzPts val="3650"/>
              <a:buFont typeface="Noto Sans Symbols"/>
              <a:buChar char="▪"/>
            </a:pPr>
            <a:r>
              <a:rPr lang="en-US" sz="3200">
                <a:solidFill>
                  <a:srgbClr val="E9E9E9"/>
                </a:solidFill>
                <a:latin typeface="Arial"/>
                <a:ea typeface="Arial"/>
                <a:cs typeface="Arial"/>
                <a:sym typeface="Arial"/>
              </a:rPr>
              <a:t>Para preparar las pruebas es conveniente 	que se intenten resolver los exámenes de 	años anteriores.</a:t>
            </a:r>
            <a:endParaRPr sz="3200">
              <a:latin typeface="Arial"/>
              <a:ea typeface="Arial"/>
              <a:cs typeface="Arial"/>
              <a:sym typeface="Arial"/>
            </a:endParaRPr>
          </a:p>
          <a:p>
            <a:pPr indent="-342265" lvl="0" marL="354330" marR="908050" rtl="0" algn="just">
              <a:lnSpc>
                <a:spcPct val="100000"/>
              </a:lnSpc>
              <a:spcBef>
                <a:spcPts val="0"/>
              </a:spcBef>
              <a:spcAft>
                <a:spcPts val="0"/>
              </a:spcAft>
              <a:buClr>
                <a:srgbClr val="CCEBFF"/>
              </a:buClr>
              <a:buSzPts val="3650"/>
              <a:buFont typeface="Noto Sans Symbols"/>
              <a:buChar char="▪"/>
            </a:pPr>
            <a:r>
              <a:rPr lang="en-US" sz="3200">
                <a:solidFill>
                  <a:srgbClr val="E9E9E9"/>
                </a:solidFill>
                <a:latin typeface="Arial"/>
                <a:ea typeface="Arial"/>
                <a:cs typeface="Arial"/>
                <a:sym typeface="Arial"/>
              </a:rPr>
              <a:t>Los exámenes de años anteriores se 	pueden consultar:</a:t>
            </a:r>
            <a:endParaRPr sz="3200">
              <a:solidFill>
                <a:srgbClr val="E9E9E9"/>
              </a:solidFill>
            </a:endParaRPr>
          </a:p>
          <a:p>
            <a:pPr indent="0" lvl="0" marL="0" marR="908050" rtl="0" algn="just">
              <a:lnSpc>
                <a:spcPct val="100000"/>
              </a:lnSpc>
              <a:spcBef>
                <a:spcPts val="0"/>
              </a:spcBef>
              <a:spcAft>
                <a:spcPts val="0"/>
              </a:spcAft>
              <a:buNone/>
            </a:pPr>
            <a:r>
              <a:rPr lang="en-US" sz="3200">
                <a:solidFill>
                  <a:srgbClr val="E9E9E9"/>
                </a:solidFill>
              </a:rPr>
              <a:t> </a:t>
            </a:r>
            <a:r>
              <a:rPr lang="en-US" sz="3200" u="sng">
                <a:solidFill>
                  <a:schemeClr val="hlink"/>
                </a:solidFill>
                <a:hlinkClick r:id="rId4"/>
              </a:rPr>
              <a:t>HAZ CLIC AQUÍ</a:t>
            </a:r>
            <a:r>
              <a:rPr lang="en-US" sz="3200">
                <a:solidFill>
                  <a:srgbClr val="E9E9E9"/>
                </a:solidFill>
              </a:rPr>
              <a:t> </a:t>
            </a:r>
            <a:endParaRPr sz="3200">
              <a:solidFill>
                <a:srgbClr val="E9E9E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19"/>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50" name="Google Shape;150;p19"/>
          <p:cNvSpPr txBox="1"/>
          <p:nvPr/>
        </p:nvSpPr>
        <p:spPr>
          <a:xfrm>
            <a:off x="1022003" y="805645"/>
            <a:ext cx="7325359" cy="4050029"/>
          </a:xfrm>
          <a:prstGeom prst="rect">
            <a:avLst/>
          </a:prstGeom>
          <a:noFill/>
          <a:ln>
            <a:noFill/>
          </a:ln>
        </p:spPr>
        <p:txBody>
          <a:bodyPr anchorCtr="0" anchor="t" bIns="0" lIns="0" spcFirstLastPara="1" rIns="0" wrap="square" tIns="12700">
            <a:spAutoFit/>
          </a:bodyPr>
          <a:lstStyle/>
          <a:p>
            <a:pPr indent="0" lvl="0" marL="1270" rtl="0" algn="ctr">
              <a:lnSpc>
                <a:spcPct val="100000"/>
              </a:lnSpc>
              <a:spcBef>
                <a:spcPts val="0"/>
              </a:spcBef>
              <a:spcAft>
                <a:spcPts val="0"/>
              </a:spcAft>
              <a:buNone/>
            </a:pPr>
            <a:r>
              <a:rPr lang="en-US" sz="4400">
                <a:solidFill>
                  <a:srgbClr val="FFFFFF"/>
                </a:solidFill>
                <a:latin typeface="Arial"/>
                <a:ea typeface="Arial"/>
                <a:cs typeface="Arial"/>
                <a:sym typeface="Arial"/>
              </a:rPr>
              <a:t>Exámenes anteriores:</a:t>
            </a:r>
            <a:endParaRPr sz="4400">
              <a:latin typeface="Arial"/>
              <a:ea typeface="Arial"/>
              <a:cs typeface="Arial"/>
              <a:sym typeface="Arial"/>
            </a:endParaRPr>
          </a:p>
          <a:p>
            <a:pPr indent="0" lvl="0" marL="4445" rtl="0" algn="ctr">
              <a:lnSpc>
                <a:spcPct val="100000"/>
              </a:lnSpc>
              <a:spcBef>
                <a:spcPts val="5"/>
              </a:spcBef>
              <a:spcAft>
                <a:spcPts val="0"/>
              </a:spcAft>
              <a:buNone/>
            </a:pPr>
            <a:r>
              <a:rPr b="1" lang="en-US" sz="4400" u="sng">
                <a:solidFill>
                  <a:srgbClr val="0000FF"/>
                </a:solidFill>
                <a:latin typeface="Arial"/>
                <a:ea typeface="Arial"/>
                <a:cs typeface="Arial"/>
                <a:sym typeface="Arial"/>
              </a:rPr>
              <a:t>https://educa.aragon.es/-</a:t>
            </a:r>
            <a:endParaRPr sz="4400">
              <a:latin typeface="Arial"/>
              <a:ea typeface="Arial"/>
              <a:cs typeface="Arial"/>
              <a:sym typeface="Arial"/>
            </a:endParaRPr>
          </a:p>
          <a:p>
            <a:pPr indent="2540" lvl="0" marL="12700" marR="5080" rtl="0" algn="ctr">
              <a:lnSpc>
                <a:spcPct val="100000"/>
              </a:lnSpc>
              <a:spcBef>
                <a:spcPts val="0"/>
              </a:spcBef>
              <a:spcAft>
                <a:spcPts val="0"/>
              </a:spcAft>
              <a:buNone/>
            </a:pPr>
            <a:r>
              <a:rPr b="1" lang="en-US" sz="4400" u="sng">
                <a:solidFill>
                  <a:srgbClr val="0000FF"/>
                </a:solidFill>
                <a:latin typeface="Arial"/>
                <a:ea typeface="Arial"/>
                <a:cs typeface="Arial"/>
                <a:sym typeface="Arial"/>
              </a:rPr>
              <a:t>/formacion-</a:t>
            </a:r>
            <a:r>
              <a:rPr b="1" lang="en-US" sz="4400" u="none">
                <a:solidFill>
                  <a:srgbClr val="0000FF"/>
                </a:solidFill>
                <a:latin typeface="Arial"/>
                <a:ea typeface="Arial"/>
                <a:cs typeface="Arial"/>
                <a:sym typeface="Arial"/>
              </a:rPr>
              <a:t> </a:t>
            </a:r>
            <a:r>
              <a:rPr b="1" lang="en-US" sz="4400" u="sng">
                <a:solidFill>
                  <a:srgbClr val="0000FF"/>
                </a:solidFill>
                <a:latin typeface="Arial"/>
                <a:ea typeface="Arial"/>
                <a:cs typeface="Arial"/>
                <a:sym typeface="Arial"/>
              </a:rPr>
              <a:t>profesional/informacion-</a:t>
            </a:r>
            <a:r>
              <a:rPr b="1" lang="en-US" sz="4400" u="none">
                <a:solidFill>
                  <a:srgbClr val="0000FF"/>
                </a:solidFill>
                <a:latin typeface="Arial"/>
                <a:ea typeface="Arial"/>
                <a:cs typeface="Arial"/>
                <a:sym typeface="Arial"/>
              </a:rPr>
              <a:t> </a:t>
            </a:r>
            <a:r>
              <a:rPr b="1" lang="en-US" sz="4400" u="sng">
                <a:solidFill>
                  <a:srgbClr val="0000FF"/>
                </a:solidFill>
                <a:latin typeface="Arial"/>
                <a:ea typeface="Arial"/>
                <a:cs typeface="Arial"/>
                <a:sym typeface="Arial"/>
              </a:rPr>
              <a:t>general/pruebas-de-</a:t>
            </a:r>
            <a:r>
              <a:rPr b="1" lang="en-US" sz="4400" u="none">
                <a:solidFill>
                  <a:srgbClr val="0000FF"/>
                </a:solidFill>
                <a:latin typeface="Arial"/>
                <a:ea typeface="Arial"/>
                <a:cs typeface="Arial"/>
                <a:sym typeface="Arial"/>
              </a:rPr>
              <a:t> </a:t>
            </a:r>
            <a:r>
              <a:rPr b="1" lang="en-US" sz="4400" u="sng">
                <a:solidFill>
                  <a:srgbClr val="0000FF"/>
                </a:solidFill>
                <a:latin typeface="Arial"/>
                <a:ea typeface="Arial"/>
                <a:cs typeface="Arial"/>
                <a:sym typeface="Arial"/>
              </a:rPr>
              <a:t>acceso/examenes-historico</a:t>
            </a:r>
            <a:endParaRPr sz="440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0"/>
          <p:cNvSpPr txBox="1"/>
          <p:nvPr>
            <p:ph type="title"/>
          </p:nvPr>
        </p:nvSpPr>
        <p:spPr>
          <a:xfrm>
            <a:off x="1121137" y="481203"/>
            <a:ext cx="6901724" cy="696594"/>
          </a:xfrm>
          <a:prstGeom prst="rect">
            <a:avLst/>
          </a:prstGeom>
          <a:noFill/>
          <a:ln>
            <a:noFill/>
          </a:ln>
        </p:spPr>
        <p:txBody>
          <a:bodyPr anchorCtr="0" anchor="t" bIns="0" lIns="0" spcFirstLastPara="1" rIns="0" wrap="square" tIns="12700">
            <a:spAutoFit/>
          </a:bodyPr>
          <a:lstStyle/>
          <a:p>
            <a:pPr indent="0" lvl="0" marL="1804670" rtl="0" algn="l">
              <a:lnSpc>
                <a:spcPct val="100000"/>
              </a:lnSpc>
              <a:spcBef>
                <a:spcPts val="0"/>
              </a:spcBef>
              <a:spcAft>
                <a:spcPts val="0"/>
              </a:spcAft>
              <a:buNone/>
            </a:pPr>
            <a:r>
              <a:rPr lang="en-US"/>
              <a:t>Grado medio</a:t>
            </a:r>
            <a:endParaRPr/>
          </a:p>
        </p:txBody>
      </p:sp>
      <p:pic>
        <p:nvPicPr>
          <p:cNvPr id="156" name="Google Shape;156;p20"/>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57" name="Google Shape;157;p20"/>
          <p:cNvSpPr txBox="1"/>
          <p:nvPr/>
        </p:nvSpPr>
        <p:spPr>
          <a:xfrm>
            <a:off x="345452" y="1691225"/>
            <a:ext cx="8251190" cy="4719320"/>
          </a:xfrm>
          <a:prstGeom prst="rect">
            <a:avLst/>
          </a:prstGeom>
          <a:noFill/>
          <a:ln>
            <a:noFill/>
          </a:ln>
        </p:spPr>
        <p:txBody>
          <a:bodyPr anchorCtr="0" anchor="t" bIns="0" lIns="0" spcFirstLastPara="1" rIns="0" wrap="square" tIns="12050">
            <a:spAutoFit/>
          </a:bodyPr>
          <a:lstStyle/>
          <a:p>
            <a:pPr indent="-2539" lvl="0" marL="12065" marR="5080" rtl="0" algn="ctr">
              <a:lnSpc>
                <a:spcPct val="100000"/>
              </a:lnSpc>
              <a:spcBef>
                <a:spcPts val="0"/>
              </a:spcBef>
              <a:spcAft>
                <a:spcPts val="0"/>
              </a:spcAft>
              <a:buNone/>
            </a:pPr>
            <a:r>
              <a:rPr b="1" lang="en-US" sz="2800">
                <a:solidFill>
                  <a:srgbClr val="1F497C"/>
                </a:solidFill>
                <a:latin typeface="Arial"/>
                <a:ea typeface="Arial"/>
                <a:cs typeface="Arial"/>
                <a:sym typeface="Arial"/>
              </a:rPr>
              <a:t>La prueba de acceso de grado medio se realizará el día </a:t>
            </a:r>
            <a:r>
              <a:rPr b="1" lang="en-US" sz="2800">
                <a:solidFill>
                  <a:srgbClr val="00AFEF"/>
                </a:solidFill>
                <a:latin typeface="Arial"/>
                <a:ea typeface="Arial"/>
                <a:cs typeface="Arial"/>
                <a:sym typeface="Arial"/>
              </a:rPr>
              <a:t>28 DE ABRIL </a:t>
            </a:r>
            <a:r>
              <a:rPr b="1" lang="en-US" sz="2800">
                <a:solidFill>
                  <a:srgbClr val="FFFF00"/>
                </a:solidFill>
                <a:latin typeface="Arial"/>
                <a:ea typeface="Arial"/>
                <a:cs typeface="Arial"/>
                <a:sym typeface="Arial"/>
              </a:rPr>
              <a:t>de 2025, de acuerdo al siguiente horario:</a:t>
            </a:r>
            <a:endParaRPr sz="2800">
              <a:latin typeface="Arial"/>
              <a:ea typeface="Arial"/>
              <a:cs typeface="Arial"/>
              <a:sym typeface="Arial"/>
            </a:endParaRPr>
          </a:p>
          <a:p>
            <a:pPr indent="634" lvl="0" marL="487680" marR="480059" rtl="0" algn="ctr">
              <a:lnSpc>
                <a:spcPct val="100000"/>
              </a:lnSpc>
              <a:spcBef>
                <a:spcPts val="0"/>
              </a:spcBef>
              <a:spcAft>
                <a:spcPts val="0"/>
              </a:spcAft>
              <a:buNone/>
            </a:pPr>
            <a:r>
              <a:rPr b="1" lang="en-US" sz="2800">
                <a:solidFill>
                  <a:srgbClr val="1F497C"/>
                </a:solidFill>
                <a:latin typeface="Arial"/>
                <a:ea typeface="Arial"/>
                <a:cs typeface="Arial"/>
                <a:sym typeface="Arial"/>
              </a:rPr>
              <a:t>- A las </a:t>
            </a:r>
            <a:r>
              <a:rPr b="1" lang="en-US" sz="2800">
                <a:solidFill>
                  <a:srgbClr val="FFFF00"/>
                </a:solidFill>
                <a:latin typeface="Arial"/>
                <a:ea typeface="Arial"/>
                <a:cs typeface="Arial"/>
                <a:sym typeface="Arial"/>
              </a:rPr>
              <a:t>16:00 </a:t>
            </a:r>
            <a:r>
              <a:rPr b="1" lang="en-US" sz="2800">
                <a:solidFill>
                  <a:srgbClr val="1F497C"/>
                </a:solidFill>
                <a:latin typeface="Arial"/>
                <a:ea typeface="Arial"/>
                <a:cs typeface="Arial"/>
                <a:sym typeface="Arial"/>
              </a:rPr>
              <a:t>horas. Ejercicio del ámbito de Comunicación. Duración una hora y treinta minutos.</a:t>
            </a:r>
            <a:endParaRPr sz="2800">
              <a:latin typeface="Arial"/>
              <a:ea typeface="Arial"/>
              <a:cs typeface="Arial"/>
              <a:sym typeface="Arial"/>
            </a:endParaRPr>
          </a:p>
          <a:p>
            <a:pPr indent="0" lvl="0" marL="1270" rtl="0" algn="ctr">
              <a:lnSpc>
                <a:spcPct val="100000"/>
              </a:lnSpc>
              <a:spcBef>
                <a:spcPts val="0"/>
              </a:spcBef>
              <a:spcAft>
                <a:spcPts val="0"/>
              </a:spcAft>
              <a:buNone/>
            </a:pPr>
            <a:r>
              <a:rPr b="1" lang="en-US" sz="2800">
                <a:solidFill>
                  <a:srgbClr val="1F497C"/>
                </a:solidFill>
                <a:latin typeface="Arial"/>
                <a:ea typeface="Arial"/>
                <a:cs typeface="Arial"/>
                <a:sym typeface="Arial"/>
              </a:rPr>
              <a:t>- A las </a:t>
            </a:r>
            <a:r>
              <a:rPr b="1" lang="en-US" sz="2800">
                <a:solidFill>
                  <a:srgbClr val="FFFF00"/>
                </a:solidFill>
                <a:latin typeface="Arial"/>
                <a:ea typeface="Arial"/>
                <a:cs typeface="Arial"/>
                <a:sym typeface="Arial"/>
              </a:rPr>
              <a:t>17:45 </a:t>
            </a:r>
            <a:r>
              <a:rPr b="1" lang="en-US" sz="2800">
                <a:solidFill>
                  <a:srgbClr val="1F497C"/>
                </a:solidFill>
                <a:latin typeface="Arial"/>
                <a:ea typeface="Arial"/>
                <a:cs typeface="Arial"/>
                <a:sym typeface="Arial"/>
              </a:rPr>
              <a:t>horas. Ejercicio del ámbito Social.</a:t>
            </a:r>
            <a:endParaRPr sz="2800">
              <a:latin typeface="Arial"/>
              <a:ea typeface="Arial"/>
              <a:cs typeface="Arial"/>
              <a:sym typeface="Arial"/>
            </a:endParaRPr>
          </a:p>
          <a:p>
            <a:pPr indent="0" lvl="0" marL="1905" rtl="0" algn="ctr">
              <a:lnSpc>
                <a:spcPct val="100000"/>
              </a:lnSpc>
              <a:spcBef>
                <a:spcPts val="0"/>
              </a:spcBef>
              <a:spcAft>
                <a:spcPts val="0"/>
              </a:spcAft>
              <a:buNone/>
            </a:pPr>
            <a:r>
              <a:rPr b="1" lang="en-US" sz="2800">
                <a:solidFill>
                  <a:srgbClr val="1F497C"/>
                </a:solidFill>
                <a:latin typeface="Arial"/>
                <a:ea typeface="Arial"/>
                <a:cs typeface="Arial"/>
                <a:sym typeface="Arial"/>
              </a:rPr>
              <a:t>Duración una hora.</a:t>
            </a:r>
            <a:endParaRPr sz="2800">
              <a:latin typeface="Arial"/>
              <a:ea typeface="Arial"/>
              <a:cs typeface="Arial"/>
              <a:sym typeface="Arial"/>
            </a:endParaRPr>
          </a:p>
          <a:p>
            <a:pPr indent="-5079" lvl="0" marL="390525" marR="379095" rtl="0" algn="ctr">
              <a:lnSpc>
                <a:spcPct val="100000"/>
              </a:lnSpc>
              <a:spcBef>
                <a:spcPts val="0"/>
              </a:spcBef>
              <a:spcAft>
                <a:spcPts val="0"/>
              </a:spcAft>
              <a:buNone/>
            </a:pPr>
            <a:r>
              <a:rPr b="1" lang="en-US" sz="2800">
                <a:solidFill>
                  <a:srgbClr val="1F497C"/>
                </a:solidFill>
                <a:latin typeface="Arial"/>
                <a:ea typeface="Arial"/>
                <a:cs typeface="Arial"/>
                <a:sym typeface="Arial"/>
              </a:rPr>
              <a:t>- A las </a:t>
            </a:r>
            <a:r>
              <a:rPr b="1" lang="en-US" sz="2800">
                <a:solidFill>
                  <a:srgbClr val="FFFF00"/>
                </a:solidFill>
                <a:latin typeface="Arial"/>
                <a:ea typeface="Arial"/>
                <a:cs typeface="Arial"/>
                <a:sym typeface="Arial"/>
              </a:rPr>
              <a:t>19:00 </a:t>
            </a:r>
            <a:r>
              <a:rPr b="1" lang="en-US" sz="2800">
                <a:solidFill>
                  <a:srgbClr val="1F497C"/>
                </a:solidFill>
                <a:latin typeface="Arial"/>
                <a:ea typeface="Arial"/>
                <a:cs typeface="Arial"/>
                <a:sym typeface="Arial"/>
              </a:rPr>
              <a:t>horas. Ejercicio del ámbito Científico-Tecnológico. Duración una hora y treinta minutos.</a:t>
            </a:r>
            <a:endParaRPr sz="2800">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grpSp>
        <p:nvGrpSpPr>
          <p:cNvPr id="162" name="Google Shape;162;p21"/>
          <p:cNvGrpSpPr/>
          <p:nvPr/>
        </p:nvGrpSpPr>
        <p:grpSpPr>
          <a:xfrm>
            <a:off x="0" y="1417320"/>
            <a:ext cx="9143999" cy="5440680"/>
            <a:chOff x="0" y="1417320"/>
            <a:chExt cx="9143999" cy="5440680"/>
          </a:xfrm>
        </p:grpSpPr>
        <p:pic>
          <p:nvPicPr>
            <p:cNvPr id="163" name="Google Shape;163;p21"/>
            <p:cNvPicPr preferRelativeResize="0"/>
            <p:nvPr/>
          </p:nvPicPr>
          <p:blipFill rotWithShape="1">
            <a:blip r:embed="rId3">
              <a:alphaModFix/>
            </a:blip>
            <a:srcRect b="0" l="0" r="0" t="0"/>
            <a:stretch/>
          </p:blipFill>
          <p:spPr>
            <a:xfrm>
              <a:off x="1644395" y="1429512"/>
              <a:ext cx="4838700" cy="1999487"/>
            </a:xfrm>
            <a:prstGeom prst="rect">
              <a:avLst/>
            </a:prstGeom>
            <a:noFill/>
            <a:ln>
              <a:noFill/>
            </a:ln>
          </p:spPr>
        </p:pic>
        <p:sp>
          <p:nvSpPr>
            <p:cNvPr id="164" name="Google Shape;164;p21"/>
            <p:cNvSpPr/>
            <p:nvPr/>
          </p:nvSpPr>
          <p:spPr>
            <a:xfrm>
              <a:off x="4430267" y="1429512"/>
              <a:ext cx="356870" cy="356870"/>
            </a:xfrm>
            <a:custGeom>
              <a:rect b="b" l="l" r="r" t="t"/>
              <a:pathLst>
                <a:path extrusionOk="0" h="356869" w="356870">
                  <a:moveTo>
                    <a:pt x="178308" y="356616"/>
                  </a:moveTo>
                  <a:lnTo>
                    <a:pt x="0" y="178308"/>
                  </a:lnTo>
                  <a:lnTo>
                    <a:pt x="88392" y="178308"/>
                  </a:lnTo>
                  <a:lnTo>
                    <a:pt x="88392" y="0"/>
                  </a:lnTo>
                  <a:lnTo>
                    <a:pt x="268224" y="0"/>
                  </a:lnTo>
                  <a:lnTo>
                    <a:pt x="268224" y="178308"/>
                  </a:lnTo>
                  <a:lnTo>
                    <a:pt x="356616" y="178308"/>
                  </a:lnTo>
                  <a:lnTo>
                    <a:pt x="178308" y="356616"/>
                  </a:lnTo>
                  <a:close/>
                </a:path>
              </a:pathLst>
            </a:custGeom>
            <a:solidFill>
              <a:srgbClr val="4F80B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5" name="Google Shape;165;p21"/>
            <p:cNvSpPr/>
            <p:nvPr/>
          </p:nvSpPr>
          <p:spPr>
            <a:xfrm>
              <a:off x="4399787" y="1417320"/>
              <a:ext cx="417830" cy="387350"/>
            </a:xfrm>
            <a:custGeom>
              <a:rect b="b" l="l" r="r" t="t"/>
              <a:pathLst>
                <a:path extrusionOk="0" h="387350" w="417829">
                  <a:moveTo>
                    <a:pt x="106680" y="190499"/>
                  </a:moveTo>
                  <a:lnTo>
                    <a:pt x="106680" y="0"/>
                  </a:lnTo>
                  <a:lnTo>
                    <a:pt x="310895" y="0"/>
                  </a:lnTo>
                  <a:lnTo>
                    <a:pt x="310895" y="12191"/>
                  </a:lnTo>
                  <a:lnTo>
                    <a:pt x="132588" y="12191"/>
                  </a:lnTo>
                  <a:lnTo>
                    <a:pt x="118872" y="24383"/>
                  </a:lnTo>
                  <a:lnTo>
                    <a:pt x="132588" y="24383"/>
                  </a:lnTo>
                  <a:lnTo>
                    <a:pt x="132588" y="178307"/>
                  </a:lnTo>
                  <a:lnTo>
                    <a:pt x="118872" y="178307"/>
                  </a:lnTo>
                  <a:lnTo>
                    <a:pt x="106680" y="190499"/>
                  </a:lnTo>
                  <a:close/>
                </a:path>
                <a:path extrusionOk="0" h="387350" w="417829">
                  <a:moveTo>
                    <a:pt x="132588" y="24383"/>
                  </a:moveTo>
                  <a:lnTo>
                    <a:pt x="118872" y="24383"/>
                  </a:lnTo>
                  <a:lnTo>
                    <a:pt x="132588" y="12191"/>
                  </a:lnTo>
                  <a:lnTo>
                    <a:pt x="132588" y="24383"/>
                  </a:lnTo>
                  <a:close/>
                </a:path>
                <a:path extrusionOk="0" h="387350" w="417829">
                  <a:moveTo>
                    <a:pt x="284988" y="24383"/>
                  </a:moveTo>
                  <a:lnTo>
                    <a:pt x="132588" y="24383"/>
                  </a:lnTo>
                  <a:lnTo>
                    <a:pt x="132588" y="12191"/>
                  </a:lnTo>
                  <a:lnTo>
                    <a:pt x="284988" y="12191"/>
                  </a:lnTo>
                  <a:lnTo>
                    <a:pt x="284988" y="24383"/>
                  </a:lnTo>
                  <a:close/>
                </a:path>
                <a:path extrusionOk="0" h="387350" w="417829">
                  <a:moveTo>
                    <a:pt x="356616" y="202691"/>
                  </a:moveTo>
                  <a:lnTo>
                    <a:pt x="284988" y="202691"/>
                  </a:lnTo>
                  <a:lnTo>
                    <a:pt x="284988" y="12191"/>
                  </a:lnTo>
                  <a:lnTo>
                    <a:pt x="298704" y="24383"/>
                  </a:lnTo>
                  <a:lnTo>
                    <a:pt x="310895" y="24383"/>
                  </a:lnTo>
                  <a:lnTo>
                    <a:pt x="310895" y="178307"/>
                  </a:lnTo>
                  <a:lnTo>
                    <a:pt x="298704" y="178307"/>
                  </a:lnTo>
                  <a:lnTo>
                    <a:pt x="310895" y="190499"/>
                  </a:lnTo>
                  <a:lnTo>
                    <a:pt x="368808" y="190499"/>
                  </a:lnTo>
                  <a:lnTo>
                    <a:pt x="356616" y="202691"/>
                  </a:lnTo>
                  <a:close/>
                </a:path>
                <a:path extrusionOk="0" h="387350" w="417829">
                  <a:moveTo>
                    <a:pt x="310895" y="24383"/>
                  </a:moveTo>
                  <a:lnTo>
                    <a:pt x="298704" y="24383"/>
                  </a:lnTo>
                  <a:lnTo>
                    <a:pt x="284988" y="12191"/>
                  </a:lnTo>
                  <a:lnTo>
                    <a:pt x="310895" y="12191"/>
                  </a:lnTo>
                  <a:lnTo>
                    <a:pt x="310895" y="24383"/>
                  </a:lnTo>
                  <a:close/>
                </a:path>
                <a:path extrusionOk="0" h="387350" w="417829">
                  <a:moveTo>
                    <a:pt x="208788" y="387096"/>
                  </a:moveTo>
                  <a:lnTo>
                    <a:pt x="0" y="178307"/>
                  </a:lnTo>
                  <a:lnTo>
                    <a:pt x="106680" y="178307"/>
                  </a:lnTo>
                  <a:lnTo>
                    <a:pt x="106680" y="181355"/>
                  </a:lnTo>
                  <a:lnTo>
                    <a:pt x="39624" y="181355"/>
                  </a:lnTo>
                  <a:lnTo>
                    <a:pt x="30480" y="202691"/>
                  </a:lnTo>
                  <a:lnTo>
                    <a:pt x="60959" y="202691"/>
                  </a:lnTo>
                  <a:lnTo>
                    <a:pt x="208787" y="350520"/>
                  </a:lnTo>
                  <a:lnTo>
                    <a:pt x="199643" y="359664"/>
                  </a:lnTo>
                  <a:lnTo>
                    <a:pt x="236219" y="359664"/>
                  </a:lnTo>
                  <a:lnTo>
                    <a:pt x="208788" y="387096"/>
                  </a:lnTo>
                  <a:close/>
                </a:path>
                <a:path extrusionOk="0" h="387350" w="417829">
                  <a:moveTo>
                    <a:pt x="132588" y="190499"/>
                  </a:moveTo>
                  <a:lnTo>
                    <a:pt x="106680" y="190499"/>
                  </a:lnTo>
                  <a:lnTo>
                    <a:pt x="118872" y="178307"/>
                  </a:lnTo>
                  <a:lnTo>
                    <a:pt x="132588" y="178307"/>
                  </a:lnTo>
                  <a:lnTo>
                    <a:pt x="132588" y="190499"/>
                  </a:lnTo>
                  <a:close/>
                </a:path>
                <a:path extrusionOk="0" h="387350" w="417829">
                  <a:moveTo>
                    <a:pt x="310895" y="190499"/>
                  </a:moveTo>
                  <a:lnTo>
                    <a:pt x="298704" y="178307"/>
                  </a:lnTo>
                  <a:lnTo>
                    <a:pt x="310895" y="178307"/>
                  </a:lnTo>
                  <a:lnTo>
                    <a:pt x="310895" y="190499"/>
                  </a:lnTo>
                  <a:close/>
                </a:path>
                <a:path extrusionOk="0" h="387350" w="417829">
                  <a:moveTo>
                    <a:pt x="368808" y="190499"/>
                  </a:moveTo>
                  <a:lnTo>
                    <a:pt x="310895" y="190499"/>
                  </a:lnTo>
                  <a:lnTo>
                    <a:pt x="310895" y="178307"/>
                  </a:lnTo>
                  <a:lnTo>
                    <a:pt x="417576" y="178307"/>
                  </a:lnTo>
                  <a:lnTo>
                    <a:pt x="414528" y="181355"/>
                  </a:lnTo>
                  <a:lnTo>
                    <a:pt x="377952" y="181355"/>
                  </a:lnTo>
                  <a:lnTo>
                    <a:pt x="368808" y="190499"/>
                  </a:lnTo>
                  <a:close/>
                </a:path>
                <a:path extrusionOk="0" h="387350" w="417829">
                  <a:moveTo>
                    <a:pt x="60959" y="202691"/>
                  </a:moveTo>
                  <a:lnTo>
                    <a:pt x="30480" y="202691"/>
                  </a:lnTo>
                  <a:lnTo>
                    <a:pt x="39624" y="181355"/>
                  </a:lnTo>
                  <a:lnTo>
                    <a:pt x="60959" y="202691"/>
                  </a:lnTo>
                  <a:close/>
                </a:path>
                <a:path extrusionOk="0" h="387350" w="417829">
                  <a:moveTo>
                    <a:pt x="132588" y="202691"/>
                  </a:moveTo>
                  <a:lnTo>
                    <a:pt x="60959" y="202691"/>
                  </a:lnTo>
                  <a:lnTo>
                    <a:pt x="39624" y="181355"/>
                  </a:lnTo>
                  <a:lnTo>
                    <a:pt x="106680" y="181355"/>
                  </a:lnTo>
                  <a:lnTo>
                    <a:pt x="106680" y="190499"/>
                  </a:lnTo>
                  <a:lnTo>
                    <a:pt x="132588" y="190499"/>
                  </a:lnTo>
                  <a:lnTo>
                    <a:pt x="132588" y="202691"/>
                  </a:lnTo>
                  <a:close/>
                </a:path>
                <a:path extrusionOk="0" h="387350" w="417829">
                  <a:moveTo>
                    <a:pt x="236219" y="359664"/>
                  </a:moveTo>
                  <a:lnTo>
                    <a:pt x="217931" y="359664"/>
                  </a:lnTo>
                  <a:lnTo>
                    <a:pt x="208787" y="350520"/>
                  </a:lnTo>
                  <a:lnTo>
                    <a:pt x="377952" y="181355"/>
                  </a:lnTo>
                  <a:lnTo>
                    <a:pt x="387096" y="202691"/>
                  </a:lnTo>
                  <a:lnTo>
                    <a:pt x="393192" y="202691"/>
                  </a:lnTo>
                  <a:lnTo>
                    <a:pt x="236219" y="359664"/>
                  </a:lnTo>
                  <a:close/>
                </a:path>
                <a:path extrusionOk="0" h="387350" w="417829">
                  <a:moveTo>
                    <a:pt x="393192" y="202691"/>
                  </a:moveTo>
                  <a:lnTo>
                    <a:pt x="387096" y="202691"/>
                  </a:lnTo>
                  <a:lnTo>
                    <a:pt x="377952" y="181355"/>
                  </a:lnTo>
                  <a:lnTo>
                    <a:pt x="414528" y="181355"/>
                  </a:lnTo>
                  <a:lnTo>
                    <a:pt x="393192" y="202691"/>
                  </a:lnTo>
                  <a:close/>
                </a:path>
                <a:path extrusionOk="0" h="387350" w="417829">
                  <a:moveTo>
                    <a:pt x="217931" y="359664"/>
                  </a:moveTo>
                  <a:lnTo>
                    <a:pt x="199643" y="359664"/>
                  </a:lnTo>
                  <a:lnTo>
                    <a:pt x="208787" y="350520"/>
                  </a:lnTo>
                  <a:lnTo>
                    <a:pt x="217931" y="359664"/>
                  </a:lnTo>
                  <a:close/>
                </a:path>
              </a:pathLst>
            </a:custGeom>
            <a:solidFill>
              <a:srgbClr val="385D89"/>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6" name="Google Shape;166;p21"/>
            <p:cNvSpPr/>
            <p:nvPr/>
          </p:nvSpPr>
          <p:spPr>
            <a:xfrm>
              <a:off x="4416551" y="1630680"/>
              <a:ext cx="1884045" cy="311150"/>
            </a:xfrm>
            <a:custGeom>
              <a:rect b="b" l="l" r="r" t="t"/>
              <a:pathLst>
                <a:path extrusionOk="0" h="311150" w="1884045">
                  <a:moveTo>
                    <a:pt x="1877568" y="310896"/>
                  </a:moveTo>
                  <a:lnTo>
                    <a:pt x="6096" y="310896"/>
                  </a:lnTo>
                  <a:lnTo>
                    <a:pt x="0" y="306323"/>
                  </a:lnTo>
                  <a:lnTo>
                    <a:pt x="0" y="6096"/>
                  </a:lnTo>
                  <a:lnTo>
                    <a:pt x="6096" y="0"/>
                  </a:lnTo>
                  <a:lnTo>
                    <a:pt x="1877568" y="0"/>
                  </a:lnTo>
                  <a:lnTo>
                    <a:pt x="1883664" y="6096"/>
                  </a:lnTo>
                  <a:lnTo>
                    <a:pt x="1883664" y="13716"/>
                  </a:lnTo>
                  <a:lnTo>
                    <a:pt x="25908" y="13716"/>
                  </a:lnTo>
                  <a:lnTo>
                    <a:pt x="13716" y="25908"/>
                  </a:lnTo>
                  <a:lnTo>
                    <a:pt x="25908" y="25908"/>
                  </a:lnTo>
                  <a:lnTo>
                    <a:pt x="25908" y="286511"/>
                  </a:lnTo>
                  <a:lnTo>
                    <a:pt x="13716" y="286511"/>
                  </a:lnTo>
                  <a:lnTo>
                    <a:pt x="25908" y="298704"/>
                  </a:lnTo>
                  <a:lnTo>
                    <a:pt x="1883664" y="298704"/>
                  </a:lnTo>
                  <a:lnTo>
                    <a:pt x="1883664" y="306323"/>
                  </a:lnTo>
                  <a:lnTo>
                    <a:pt x="1877568" y="310896"/>
                  </a:lnTo>
                  <a:close/>
                </a:path>
                <a:path extrusionOk="0" h="311150" w="1884045">
                  <a:moveTo>
                    <a:pt x="25908" y="25908"/>
                  </a:moveTo>
                  <a:lnTo>
                    <a:pt x="13716" y="25908"/>
                  </a:lnTo>
                  <a:lnTo>
                    <a:pt x="25908" y="13716"/>
                  </a:lnTo>
                  <a:lnTo>
                    <a:pt x="25908" y="25908"/>
                  </a:lnTo>
                  <a:close/>
                </a:path>
                <a:path extrusionOk="0" h="311150" w="1884045">
                  <a:moveTo>
                    <a:pt x="1857755" y="25908"/>
                  </a:moveTo>
                  <a:lnTo>
                    <a:pt x="25908" y="25908"/>
                  </a:lnTo>
                  <a:lnTo>
                    <a:pt x="25908" y="13716"/>
                  </a:lnTo>
                  <a:lnTo>
                    <a:pt x="1857755" y="13716"/>
                  </a:lnTo>
                  <a:lnTo>
                    <a:pt x="1857755" y="25908"/>
                  </a:lnTo>
                  <a:close/>
                </a:path>
                <a:path extrusionOk="0" h="311150" w="1884045">
                  <a:moveTo>
                    <a:pt x="1857755" y="298704"/>
                  </a:moveTo>
                  <a:lnTo>
                    <a:pt x="1857755" y="13716"/>
                  </a:lnTo>
                  <a:lnTo>
                    <a:pt x="1869948" y="25908"/>
                  </a:lnTo>
                  <a:lnTo>
                    <a:pt x="1883664" y="25908"/>
                  </a:lnTo>
                  <a:lnTo>
                    <a:pt x="1883664" y="286511"/>
                  </a:lnTo>
                  <a:lnTo>
                    <a:pt x="1869948" y="286511"/>
                  </a:lnTo>
                  <a:lnTo>
                    <a:pt x="1857755" y="298704"/>
                  </a:lnTo>
                  <a:close/>
                </a:path>
                <a:path extrusionOk="0" h="311150" w="1884045">
                  <a:moveTo>
                    <a:pt x="1883664" y="25908"/>
                  </a:moveTo>
                  <a:lnTo>
                    <a:pt x="1869948" y="25908"/>
                  </a:lnTo>
                  <a:lnTo>
                    <a:pt x="1857755" y="13716"/>
                  </a:lnTo>
                  <a:lnTo>
                    <a:pt x="1883664" y="13716"/>
                  </a:lnTo>
                  <a:lnTo>
                    <a:pt x="1883664" y="25908"/>
                  </a:lnTo>
                  <a:close/>
                </a:path>
                <a:path extrusionOk="0" h="311150" w="1884045">
                  <a:moveTo>
                    <a:pt x="25908" y="298704"/>
                  </a:moveTo>
                  <a:lnTo>
                    <a:pt x="13716" y="286511"/>
                  </a:lnTo>
                  <a:lnTo>
                    <a:pt x="25908" y="286511"/>
                  </a:lnTo>
                  <a:lnTo>
                    <a:pt x="25908" y="298704"/>
                  </a:lnTo>
                  <a:close/>
                </a:path>
                <a:path extrusionOk="0" h="311150" w="1884045">
                  <a:moveTo>
                    <a:pt x="1857755" y="298704"/>
                  </a:moveTo>
                  <a:lnTo>
                    <a:pt x="25908" y="298704"/>
                  </a:lnTo>
                  <a:lnTo>
                    <a:pt x="25908" y="286511"/>
                  </a:lnTo>
                  <a:lnTo>
                    <a:pt x="1857755" y="286511"/>
                  </a:lnTo>
                  <a:lnTo>
                    <a:pt x="1857755" y="298704"/>
                  </a:lnTo>
                  <a:close/>
                </a:path>
                <a:path extrusionOk="0" h="311150" w="1884045">
                  <a:moveTo>
                    <a:pt x="1883664" y="298704"/>
                  </a:moveTo>
                  <a:lnTo>
                    <a:pt x="1857755" y="298704"/>
                  </a:lnTo>
                  <a:lnTo>
                    <a:pt x="1869948" y="286511"/>
                  </a:lnTo>
                  <a:lnTo>
                    <a:pt x="1883664" y="286511"/>
                  </a:lnTo>
                  <a:lnTo>
                    <a:pt x="1883664" y="298704"/>
                  </a:lnTo>
                  <a:close/>
                </a:path>
              </a:pathLst>
            </a:custGeom>
            <a:solidFill>
              <a:srgbClr val="BF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pic>
          <p:nvPicPr>
            <p:cNvPr id="167" name="Google Shape;167;p21"/>
            <p:cNvPicPr preferRelativeResize="0"/>
            <p:nvPr/>
          </p:nvPicPr>
          <p:blipFill rotWithShape="1">
            <a:blip r:embed="rId4">
              <a:alphaModFix/>
            </a:blip>
            <a:srcRect b="0" l="0" r="0" t="0"/>
            <a:stretch/>
          </p:blipFill>
          <p:spPr>
            <a:xfrm>
              <a:off x="0" y="3429000"/>
              <a:ext cx="9143999" cy="3429000"/>
            </a:xfrm>
            <a:prstGeom prst="rect">
              <a:avLst/>
            </a:prstGeom>
            <a:noFill/>
            <a:ln>
              <a:noFill/>
            </a:ln>
          </p:spPr>
        </p:pic>
        <p:pic>
          <p:nvPicPr>
            <p:cNvPr id="168" name="Google Shape;168;p21"/>
            <p:cNvPicPr preferRelativeResize="0"/>
            <p:nvPr/>
          </p:nvPicPr>
          <p:blipFill rotWithShape="1">
            <a:blip r:embed="rId5">
              <a:alphaModFix/>
            </a:blip>
            <a:srcRect b="0" l="0" r="0" t="0"/>
            <a:stretch/>
          </p:blipFill>
          <p:spPr>
            <a:xfrm>
              <a:off x="1644395" y="3429000"/>
              <a:ext cx="4838700" cy="3086100"/>
            </a:xfrm>
            <a:prstGeom prst="rect">
              <a:avLst/>
            </a:prstGeom>
            <a:noFill/>
            <a:ln>
              <a:noFill/>
            </a:ln>
          </p:spPr>
        </p:pic>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2"/>
          <p:cNvSpPr txBox="1"/>
          <p:nvPr>
            <p:ph type="title"/>
          </p:nvPr>
        </p:nvSpPr>
        <p:spPr>
          <a:xfrm>
            <a:off x="1121137" y="481203"/>
            <a:ext cx="6901724" cy="696594"/>
          </a:xfrm>
          <a:prstGeom prst="rect">
            <a:avLst/>
          </a:prstGeom>
          <a:noFill/>
          <a:ln>
            <a:noFill/>
          </a:ln>
        </p:spPr>
        <p:txBody>
          <a:bodyPr anchorCtr="0" anchor="t" bIns="0" lIns="0" spcFirstLastPara="1" rIns="0" wrap="square" tIns="12700">
            <a:spAutoFit/>
          </a:bodyPr>
          <a:lstStyle/>
          <a:p>
            <a:pPr indent="0" lvl="0" marL="1584960" rtl="0" algn="l">
              <a:lnSpc>
                <a:spcPct val="100000"/>
              </a:lnSpc>
              <a:spcBef>
                <a:spcPts val="0"/>
              </a:spcBef>
              <a:spcAft>
                <a:spcPts val="0"/>
              </a:spcAft>
              <a:buNone/>
            </a:pPr>
            <a:r>
              <a:rPr lang="en-US"/>
              <a:t>Grado superior</a:t>
            </a:r>
            <a:endParaRPr/>
          </a:p>
        </p:txBody>
      </p:sp>
      <p:pic>
        <p:nvPicPr>
          <p:cNvPr id="174" name="Google Shape;174;p22"/>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75" name="Google Shape;175;p22"/>
          <p:cNvSpPr txBox="1"/>
          <p:nvPr>
            <p:ph idx="1" type="body"/>
          </p:nvPr>
        </p:nvSpPr>
        <p:spPr>
          <a:xfrm>
            <a:off x="467413" y="1264364"/>
            <a:ext cx="8209173" cy="3989070"/>
          </a:xfrm>
          <a:prstGeom prst="rect">
            <a:avLst/>
          </a:prstGeom>
          <a:noFill/>
          <a:ln>
            <a:noFill/>
          </a:ln>
        </p:spPr>
        <p:txBody>
          <a:bodyPr anchorCtr="0" anchor="t" bIns="0" lIns="0" spcFirstLastPara="1" rIns="0" wrap="square" tIns="13325">
            <a:spAutoFit/>
          </a:bodyPr>
          <a:lstStyle/>
          <a:p>
            <a:pPr indent="0" lvl="0" marL="0" rtl="0" algn="ctr">
              <a:lnSpc>
                <a:spcPct val="100000"/>
              </a:lnSpc>
              <a:spcBef>
                <a:spcPts val="0"/>
              </a:spcBef>
              <a:spcAft>
                <a:spcPts val="0"/>
              </a:spcAft>
              <a:buNone/>
            </a:pPr>
            <a:r>
              <a:rPr lang="en-US"/>
              <a:t>Día 28 de ABRIL:</a:t>
            </a:r>
            <a:endParaRPr/>
          </a:p>
          <a:p>
            <a:pPr indent="-5080" lvl="0" marL="77470" marR="64135" rtl="0" algn="ctr">
              <a:lnSpc>
                <a:spcPct val="100000"/>
              </a:lnSpc>
              <a:spcBef>
                <a:spcPts val="0"/>
              </a:spcBef>
              <a:spcAft>
                <a:spcPts val="0"/>
              </a:spcAft>
              <a:buNone/>
            </a:pPr>
            <a:r>
              <a:rPr b="0" lang="en-US">
                <a:solidFill>
                  <a:srgbClr val="1F497C"/>
                </a:solidFill>
                <a:latin typeface="Arial"/>
                <a:ea typeface="Arial"/>
                <a:cs typeface="Arial"/>
                <a:sym typeface="Arial"/>
              </a:rPr>
              <a:t>- A las </a:t>
            </a:r>
            <a:r>
              <a:rPr b="0" lang="en-US">
                <a:latin typeface="Arial"/>
                <a:ea typeface="Arial"/>
                <a:cs typeface="Arial"/>
                <a:sym typeface="Arial"/>
              </a:rPr>
              <a:t>16:00 </a:t>
            </a:r>
            <a:r>
              <a:rPr b="0" lang="en-US">
                <a:solidFill>
                  <a:srgbClr val="1F497C"/>
                </a:solidFill>
                <a:latin typeface="Arial"/>
                <a:ea typeface="Arial"/>
                <a:cs typeface="Arial"/>
                <a:sym typeface="Arial"/>
              </a:rPr>
              <a:t>horas. La primera fase de la parte común que tendrá una duración de dos horas y media y corresponderá a la realización de los ejercicios relativos a las materias de </a:t>
            </a:r>
            <a:r>
              <a:rPr lang="en-US">
                <a:solidFill>
                  <a:srgbClr val="1F497C"/>
                </a:solidFill>
              </a:rPr>
              <a:t>Lengua Castellana y Literatura y de Lengua extranjera (Inglés o Francés).</a:t>
            </a:r>
            <a:endParaRPr/>
          </a:p>
          <a:p>
            <a:pPr indent="0" lvl="0" marL="91440" marR="83820" rtl="0" algn="ctr">
              <a:lnSpc>
                <a:spcPct val="100000"/>
              </a:lnSpc>
              <a:spcBef>
                <a:spcPts val="0"/>
              </a:spcBef>
              <a:spcAft>
                <a:spcPts val="0"/>
              </a:spcAft>
              <a:buNone/>
            </a:pPr>
            <a:r>
              <a:rPr b="0" lang="en-US">
                <a:solidFill>
                  <a:srgbClr val="1F497C"/>
                </a:solidFill>
                <a:latin typeface="Arial"/>
                <a:ea typeface="Arial"/>
                <a:cs typeface="Arial"/>
                <a:sym typeface="Arial"/>
              </a:rPr>
              <a:t>- A las </a:t>
            </a:r>
            <a:r>
              <a:rPr b="0" lang="en-US">
                <a:latin typeface="Arial"/>
                <a:ea typeface="Arial"/>
                <a:cs typeface="Arial"/>
                <a:sym typeface="Arial"/>
              </a:rPr>
              <a:t>18:45 </a:t>
            </a:r>
            <a:r>
              <a:rPr b="0" lang="en-US">
                <a:solidFill>
                  <a:srgbClr val="1F497C"/>
                </a:solidFill>
                <a:latin typeface="Arial"/>
                <a:ea typeface="Arial"/>
                <a:cs typeface="Arial"/>
                <a:sym typeface="Arial"/>
              </a:rPr>
              <a:t>horas. La segunda fase de la parte común que tendrá una duración de dos horas y corresponderá a la realización del ejercicio relativo a la materia de </a:t>
            </a:r>
            <a:r>
              <a:rPr lang="en-US">
                <a:solidFill>
                  <a:srgbClr val="1F497C"/>
                </a:solidFill>
              </a:rPr>
              <a:t>Matemáticas.</a:t>
            </a:r>
            <a:endParaRPr/>
          </a:p>
          <a:p>
            <a:pPr indent="0" lvl="0" marL="0" rtl="0" algn="ctr">
              <a:lnSpc>
                <a:spcPct val="100000"/>
              </a:lnSpc>
              <a:spcBef>
                <a:spcPts val="0"/>
              </a:spcBef>
              <a:spcAft>
                <a:spcPts val="0"/>
              </a:spcAft>
              <a:buNone/>
            </a:pPr>
            <a:r>
              <a:rPr lang="en-US"/>
              <a:t>Día 29 de ABRIL:</a:t>
            </a:r>
            <a:endParaRPr/>
          </a:p>
          <a:p>
            <a:pPr indent="0" lvl="0" marL="10160" marR="5080" rtl="0" algn="ctr">
              <a:lnSpc>
                <a:spcPct val="100000"/>
              </a:lnSpc>
              <a:spcBef>
                <a:spcPts val="0"/>
              </a:spcBef>
              <a:spcAft>
                <a:spcPts val="0"/>
              </a:spcAft>
              <a:buNone/>
            </a:pPr>
            <a:r>
              <a:rPr b="0" lang="en-US">
                <a:solidFill>
                  <a:srgbClr val="1F497C"/>
                </a:solidFill>
                <a:latin typeface="Arial"/>
                <a:ea typeface="Arial"/>
                <a:cs typeface="Arial"/>
                <a:sym typeface="Arial"/>
              </a:rPr>
              <a:t>- A las </a:t>
            </a:r>
            <a:r>
              <a:rPr b="0" lang="en-US">
                <a:latin typeface="Arial"/>
                <a:ea typeface="Arial"/>
                <a:cs typeface="Arial"/>
                <a:sym typeface="Arial"/>
              </a:rPr>
              <a:t>16:00 horas</a:t>
            </a:r>
            <a:r>
              <a:rPr b="0" lang="en-US">
                <a:solidFill>
                  <a:srgbClr val="1F497C"/>
                </a:solidFill>
                <a:latin typeface="Arial"/>
                <a:ea typeface="Arial"/>
                <a:cs typeface="Arial"/>
                <a:sym typeface="Arial"/>
              </a:rPr>
              <a:t>. La parte específica, que tendrá una duración de cuatro horas y corresponderá a la realización de los ejercicios relativos a las </a:t>
            </a:r>
            <a:r>
              <a:rPr lang="en-US">
                <a:solidFill>
                  <a:srgbClr val="1F497C"/>
                </a:solidFill>
              </a:rPr>
              <a:t>dos materias elegidas por la persona aspirante entre las tres posibles de la opción de la parte específica de la prueba escogida.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3"/>
          <p:cNvSpPr txBox="1"/>
          <p:nvPr>
            <p:ph type="title"/>
          </p:nvPr>
        </p:nvSpPr>
        <p:spPr>
          <a:xfrm>
            <a:off x="1121137" y="481203"/>
            <a:ext cx="6901724" cy="696594"/>
          </a:xfrm>
          <a:prstGeom prst="rect">
            <a:avLst/>
          </a:prstGeom>
          <a:noFill/>
          <a:ln>
            <a:noFill/>
          </a:ln>
        </p:spPr>
        <p:txBody>
          <a:bodyPr anchorCtr="0" anchor="t" bIns="0" lIns="0" spcFirstLastPara="1" rIns="0" wrap="square" tIns="12700">
            <a:spAutoFit/>
          </a:bodyPr>
          <a:lstStyle/>
          <a:p>
            <a:pPr indent="0" lvl="0" marL="887094" rtl="0" algn="l">
              <a:lnSpc>
                <a:spcPct val="100000"/>
              </a:lnSpc>
              <a:spcBef>
                <a:spcPts val="0"/>
              </a:spcBef>
              <a:spcAft>
                <a:spcPts val="0"/>
              </a:spcAft>
              <a:buNone/>
            </a:pPr>
            <a:r>
              <a:rPr lang="en-US"/>
              <a:t>GRADO SUPERIOR</a:t>
            </a:r>
            <a:endParaRPr/>
          </a:p>
        </p:txBody>
      </p:sp>
      <p:grpSp>
        <p:nvGrpSpPr>
          <p:cNvPr id="181" name="Google Shape;181;p23"/>
          <p:cNvGrpSpPr/>
          <p:nvPr/>
        </p:nvGrpSpPr>
        <p:grpSpPr>
          <a:xfrm>
            <a:off x="0" y="1676400"/>
            <a:ext cx="9143999" cy="5181600"/>
            <a:chOff x="0" y="1676400"/>
            <a:chExt cx="9143999" cy="5181600"/>
          </a:xfrm>
        </p:grpSpPr>
        <p:pic>
          <p:nvPicPr>
            <p:cNvPr id="182" name="Google Shape;182;p23"/>
            <p:cNvPicPr preferRelativeResize="0"/>
            <p:nvPr/>
          </p:nvPicPr>
          <p:blipFill rotWithShape="1">
            <a:blip r:embed="rId3">
              <a:alphaModFix/>
            </a:blip>
            <a:srcRect b="0" l="0" r="0" t="0"/>
            <a:stretch/>
          </p:blipFill>
          <p:spPr>
            <a:xfrm>
              <a:off x="665987" y="1676400"/>
              <a:ext cx="7751063" cy="1752599"/>
            </a:xfrm>
            <a:prstGeom prst="rect">
              <a:avLst/>
            </a:prstGeom>
            <a:noFill/>
            <a:ln>
              <a:noFill/>
            </a:ln>
          </p:spPr>
        </p:pic>
        <p:pic>
          <p:nvPicPr>
            <p:cNvPr id="183" name="Google Shape;183;p23"/>
            <p:cNvPicPr preferRelativeResize="0"/>
            <p:nvPr/>
          </p:nvPicPr>
          <p:blipFill rotWithShape="1">
            <a:blip r:embed="rId4">
              <a:alphaModFix/>
            </a:blip>
            <a:srcRect b="0" l="0" r="0" t="0"/>
            <a:stretch/>
          </p:blipFill>
          <p:spPr>
            <a:xfrm>
              <a:off x="0" y="3429000"/>
              <a:ext cx="9143999" cy="3429000"/>
            </a:xfrm>
            <a:prstGeom prst="rect">
              <a:avLst/>
            </a:prstGeom>
            <a:noFill/>
            <a:ln>
              <a:noFill/>
            </a:ln>
          </p:spPr>
        </p:pic>
        <p:pic>
          <p:nvPicPr>
            <p:cNvPr id="184" name="Google Shape;184;p23"/>
            <p:cNvPicPr preferRelativeResize="0"/>
            <p:nvPr/>
          </p:nvPicPr>
          <p:blipFill rotWithShape="1">
            <a:blip r:embed="rId5">
              <a:alphaModFix/>
            </a:blip>
            <a:srcRect b="0" l="0" r="0" t="0"/>
            <a:stretch/>
          </p:blipFill>
          <p:spPr>
            <a:xfrm>
              <a:off x="665987" y="3429000"/>
              <a:ext cx="7751063" cy="2357628"/>
            </a:xfrm>
            <a:prstGeom prst="rect">
              <a:avLst/>
            </a:prstGeom>
            <a:noFill/>
            <a:ln>
              <a:noFill/>
            </a:ln>
          </p:spPr>
        </p:pic>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4"/>
          <p:cNvSpPr txBox="1"/>
          <p:nvPr>
            <p:ph type="ctrTitle"/>
          </p:nvPr>
        </p:nvSpPr>
        <p:spPr>
          <a:xfrm>
            <a:off x="799700" y="464270"/>
            <a:ext cx="7544599" cy="696594"/>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a:solidFill>
                  <a:srgbClr val="FFFFFF"/>
                </a:solidFill>
              </a:rPr>
              <a:t>Información sobre las pruebas</a:t>
            </a:r>
            <a:endParaRPr/>
          </a:p>
        </p:txBody>
      </p:sp>
      <p:pic>
        <p:nvPicPr>
          <p:cNvPr id="190" name="Google Shape;190;p24"/>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91" name="Google Shape;191;p24"/>
          <p:cNvSpPr txBox="1"/>
          <p:nvPr/>
        </p:nvSpPr>
        <p:spPr>
          <a:xfrm>
            <a:off x="510103" y="2937854"/>
            <a:ext cx="7922895" cy="1671320"/>
          </a:xfrm>
          <a:prstGeom prst="rect">
            <a:avLst/>
          </a:prstGeom>
          <a:noFill/>
          <a:ln>
            <a:noFill/>
          </a:ln>
        </p:spPr>
        <p:txBody>
          <a:bodyPr anchorCtr="0" anchor="t" bIns="0" lIns="0" spcFirstLastPara="1" rIns="0" wrap="square" tIns="12700">
            <a:spAutoFit/>
          </a:bodyPr>
          <a:lstStyle/>
          <a:p>
            <a:pPr indent="0" lvl="0" marL="12065" marR="5080" rtl="0" algn="ctr">
              <a:lnSpc>
                <a:spcPct val="100000"/>
              </a:lnSpc>
              <a:spcBef>
                <a:spcPts val="0"/>
              </a:spcBef>
              <a:spcAft>
                <a:spcPts val="0"/>
              </a:spcAft>
              <a:buNone/>
            </a:pPr>
            <a:r>
              <a:rPr b="1" lang="en-US" sz="3600" u="sng">
                <a:solidFill>
                  <a:srgbClr val="0000FF"/>
                </a:solidFill>
                <a:latin typeface="Arial"/>
                <a:ea typeface="Arial"/>
                <a:cs typeface="Arial"/>
                <a:sym typeface="Arial"/>
              </a:rPr>
              <a:t>https://educa.aragon.es/-/formacion-</a:t>
            </a:r>
            <a:r>
              <a:rPr b="1" lang="en-US" sz="3600" u="none">
                <a:solidFill>
                  <a:srgbClr val="0000FF"/>
                </a:solidFill>
                <a:latin typeface="Arial"/>
                <a:ea typeface="Arial"/>
                <a:cs typeface="Arial"/>
                <a:sym typeface="Arial"/>
              </a:rPr>
              <a:t> </a:t>
            </a:r>
            <a:r>
              <a:rPr b="1" lang="en-US" sz="3600" u="sng">
                <a:solidFill>
                  <a:srgbClr val="0000FF"/>
                </a:solidFill>
                <a:latin typeface="Arial"/>
                <a:ea typeface="Arial"/>
                <a:cs typeface="Arial"/>
                <a:sym typeface="Arial"/>
              </a:rPr>
              <a:t>profesional/calendario/pruebas-de-</a:t>
            </a:r>
            <a:r>
              <a:rPr b="1" lang="en-US" sz="3600" u="none">
                <a:solidFill>
                  <a:srgbClr val="0000FF"/>
                </a:solidFill>
                <a:latin typeface="Arial"/>
                <a:ea typeface="Arial"/>
                <a:cs typeface="Arial"/>
                <a:sym typeface="Arial"/>
              </a:rPr>
              <a:t> </a:t>
            </a:r>
            <a:r>
              <a:rPr b="1" lang="en-US" sz="3600" u="sng">
                <a:solidFill>
                  <a:srgbClr val="0000FF"/>
                </a:solidFill>
                <a:latin typeface="Arial"/>
                <a:ea typeface="Arial"/>
                <a:cs typeface="Arial"/>
                <a:sym typeface="Arial"/>
              </a:rPr>
              <a:t>acceso</a:t>
            </a:r>
            <a:endParaRPr sz="36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8"/>
          <p:cNvSpPr txBox="1"/>
          <p:nvPr>
            <p:ph type="title"/>
          </p:nvPr>
        </p:nvSpPr>
        <p:spPr>
          <a:xfrm>
            <a:off x="578496" y="330321"/>
            <a:ext cx="8021320" cy="148844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None/>
            </a:pPr>
            <a:r>
              <a:rPr b="1" lang="en-US" sz="4800">
                <a:solidFill>
                  <a:srgbClr val="00AFEF"/>
                </a:solidFill>
                <a:latin typeface="Arial"/>
                <a:ea typeface="Arial"/>
                <a:cs typeface="Arial"/>
                <a:sym typeface="Arial"/>
              </a:rPr>
              <a:t>Acceso	a	Grado	medio</a:t>
            </a:r>
            <a:r>
              <a:rPr lang="en-US" sz="4800">
                <a:solidFill>
                  <a:srgbClr val="CCEBFF"/>
                </a:solidFill>
              </a:rPr>
              <a:t>:	en este 2025, tendrán </a:t>
            </a:r>
            <a:r>
              <a:rPr lang="en-US" sz="4800">
                <a:solidFill>
                  <a:srgbClr val="FFFF00"/>
                </a:solidFill>
              </a:rPr>
              <a:t>17 años </a:t>
            </a:r>
            <a:r>
              <a:rPr lang="en-US" sz="4800">
                <a:solidFill>
                  <a:srgbClr val="CCEBFF"/>
                </a:solidFill>
              </a:rPr>
              <a:t>o</a:t>
            </a:r>
            <a:endParaRPr sz="4800">
              <a:latin typeface="Arial"/>
              <a:ea typeface="Arial"/>
              <a:cs typeface="Arial"/>
              <a:sym typeface="Arial"/>
            </a:endParaRPr>
          </a:p>
        </p:txBody>
      </p:sp>
      <p:sp>
        <p:nvSpPr>
          <p:cNvPr id="56" name="Google Shape;56;p8"/>
          <p:cNvSpPr txBox="1"/>
          <p:nvPr/>
        </p:nvSpPr>
        <p:spPr>
          <a:xfrm>
            <a:off x="578496" y="1793305"/>
            <a:ext cx="1347470" cy="75692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4800">
                <a:solidFill>
                  <a:srgbClr val="CCEBFF"/>
                </a:solidFill>
                <a:latin typeface="Arial"/>
                <a:ea typeface="Arial"/>
                <a:cs typeface="Arial"/>
                <a:sym typeface="Arial"/>
              </a:rPr>
              <a:t>más.</a:t>
            </a:r>
            <a:endParaRPr sz="4800">
              <a:latin typeface="Arial"/>
              <a:ea typeface="Arial"/>
              <a:cs typeface="Arial"/>
              <a:sym typeface="Arial"/>
            </a:endParaRPr>
          </a:p>
        </p:txBody>
      </p:sp>
      <p:sp>
        <p:nvSpPr>
          <p:cNvPr id="57" name="Google Shape;57;p8"/>
          <p:cNvSpPr txBox="1"/>
          <p:nvPr/>
        </p:nvSpPr>
        <p:spPr>
          <a:xfrm>
            <a:off x="2168118" y="2098093"/>
            <a:ext cx="6431280" cy="3911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400">
                <a:solidFill>
                  <a:srgbClr val="702FA0"/>
                </a:solidFill>
                <a:latin typeface="Arial"/>
                <a:ea typeface="Arial"/>
                <a:cs typeface="Arial"/>
                <a:sym typeface="Arial"/>
              </a:rPr>
              <a:t>Sin título de secundaria o que piensen que</a:t>
            </a:r>
            <a:endParaRPr sz="2400">
              <a:latin typeface="Arial"/>
              <a:ea typeface="Arial"/>
              <a:cs typeface="Arial"/>
              <a:sym typeface="Arial"/>
            </a:endParaRPr>
          </a:p>
        </p:txBody>
      </p:sp>
      <p:sp>
        <p:nvSpPr>
          <p:cNvPr id="58" name="Google Shape;58;p8"/>
          <p:cNvSpPr txBox="1"/>
          <p:nvPr/>
        </p:nvSpPr>
        <p:spPr>
          <a:xfrm>
            <a:off x="578638" y="2533861"/>
            <a:ext cx="3219450" cy="3911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400">
                <a:solidFill>
                  <a:srgbClr val="702FA0"/>
                </a:solidFill>
                <a:latin typeface="Arial"/>
                <a:ea typeface="Arial"/>
                <a:cs typeface="Arial"/>
                <a:sym typeface="Arial"/>
              </a:rPr>
              <a:t>no lo van a conseguir.</a:t>
            </a:r>
            <a:endParaRPr sz="2400">
              <a:latin typeface="Arial"/>
              <a:ea typeface="Arial"/>
              <a:cs typeface="Arial"/>
              <a:sym typeface="Arial"/>
            </a:endParaRPr>
          </a:p>
        </p:txBody>
      </p:sp>
      <p:pic>
        <p:nvPicPr>
          <p:cNvPr id="59" name="Google Shape;59;p8"/>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60" name="Google Shape;60;p8"/>
          <p:cNvSpPr txBox="1"/>
          <p:nvPr/>
        </p:nvSpPr>
        <p:spPr>
          <a:xfrm>
            <a:off x="578496" y="3439050"/>
            <a:ext cx="8027034" cy="2220595"/>
          </a:xfrm>
          <a:prstGeom prst="rect">
            <a:avLst/>
          </a:prstGeom>
          <a:noFill/>
          <a:ln>
            <a:noFill/>
          </a:ln>
        </p:spPr>
        <p:txBody>
          <a:bodyPr anchorCtr="0" anchor="t" bIns="0" lIns="0" spcFirstLastPara="1" rIns="0" wrap="square" tIns="12700">
            <a:spAutoFit/>
          </a:bodyPr>
          <a:lstStyle/>
          <a:p>
            <a:pPr indent="0" lvl="0" marL="12700" marR="5080" rtl="0" algn="just">
              <a:lnSpc>
                <a:spcPct val="100000"/>
              </a:lnSpc>
              <a:spcBef>
                <a:spcPts val="0"/>
              </a:spcBef>
              <a:spcAft>
                <a:spcPts val="0"/>
              </a:spcAft>
              <a:buNone/>
            </a:pPr>
            <a:r>
              <a:rPr b="1" lang="en-US" sz="4800">
                <a:solidFill>
                  <a:srgbClr val="00AFEF"/>
                </a:solidFill>
                <a:latin typeface="Arial"/>
                <a:ea typeface="Arial"/>
                <a:cs typeface="Arial"/>
                <a:sym typeface="Arial"/>
              </a:rPr>
              <a:t>Acceso  a  Grado  Superior</a:t>
            </a:r>
            <a:r>
              <a:rPr lang="en-US" sz="4800">
                <a:solidFill>
                  <a:srgbClr val="CCEBFF"/>
                </a:solidFill>
                <a:latin typeface="Arial"/>
                <a:ea typeface="Arial"/>
                <a:cs typeface="Arial"/>
                <a:sym typeface="Arial"/>
              </a:rPr>
              <a:t>: en  este  2025,  tendrán  </a:t>
            </a:r>
            <a:r>
              <a:rPr lang="en-US" sz="4800">
                <a:solidFill>
                  <a:srgbClr val="FFFF00"/>
                </a:solidFill>
                <a:latin typeface="Arial"/>
                <a:ea typeface="Arial"/>
                <a:cs typeface="Arial"/>
                <a:sym typeface="Arial"/>
              </a:rPr>
              <a:t>19 años </a:t>
            </a:r>
            <a:r>
              <a:rPr lang="en-US" sz="4800">
                <a:solidFill>
                  <a:srgbClr val="CCEBFF"/>
                </a:solidFill>
                <a:latin typeface="Arial"/>
                <a:ea typeface="Arial"/>
                <a:cs typeface="Arial"/>
                <a:sym typeface="Arial"/>
              </a:rPr>
              <a:t>o más. </a:t>
            </a:r>
            <a:r>
              <a:rPr b="1" i="1" lang="en-US" sz="2400">
                <a:solidFill>
                  <a:srgbClr val="702FA0"/>
                </a:solidFill>
                <a:latin typeface="Arial"/>
                <a:ea typeface="Arial"/>
                <a:cs typeface="Arial"/>
                <a:sym typeface="Arial"/>
              </a:rPr>
              <a:t>Sin título de bachillerato o que</a:t>
            </a:r>
            <a:endParaRPr sz="2400">
              <a:latin typeface="Arial"/>
              <a:ea typeface="Arial"/>
              <a:cs typeface="Arial"/>
              <a:sym typeface="Arial"/>
            </a:endParaRPr>
          </a:p>
        </p:txBody>
      </p:sp>
      <p:sp>
        <p:nvSpPr>
          <p:cNvPr id="61" name="Google Shape;61;p8"/>
          <p:cNvSpPr txBox="1"/>
          <p:nvPr/>
        </p:nvSpPr>
        <p:spPr>
          <a:xfrm>
            <a:off x="578638" y="5642873"/>
            <a:ext cx="5078730" cy="3911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b="1" i="1" lang="en-US" sz="2400">
                <a:solidFill>
                  <a:srgbClr val="702FA0"/>
                </a:solidFill>
                <a:latin typeface="Arial"/>
                <a:ea typeface="Arial"/>
                <a:cs typeface="Arial"/>
                <a:sym typeface="Arial"/>
              </a:rPr>
              <a:t>piensen que no lo van a conseguir.</a:t>
            </a:r>
            <a:endParaRPr sz="240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9"/>
          <p:cNvSpPr txBox="1"/>
          <p:nvPr>
            <p:ph type="title"/>
          </p:nvPr>
        </p:nvSpPr>
        <p:spPr>
          <a:xfrm>
            <a:off x="862155" y="2213825"/>
            <a:ext cx="7411720" cy="1397635"/>
          </a:xfrm>
          <a:prstGeom prst="rect">
            <a:avLst/>
          </a:prstGeom>
          <a:noFill/>
          <a:ln>
            <a:noFill/>
          </a:ln>
        </p:spPr>
        <p:txBody>
          <a:bodyPr anchorCtr="0" anchor="t" bIns="0" lIns="0" spcFirstLastPara="1" rIns="0" wrap="square" tIns="12700">
            <a:spAutoFit/>
          </a:bodyPr>
          <a:lstStyle/>
          <a:p>
            <a:pPr indent="-1009015" lvl="0" marL="1021080" marR="5080" rtl="0" algn="l">
              <a:lnSpc>
                <a:spcPct val="100000"/>
              </a:lnSpc>
              <a:spcBef>
                <a:spcPts val="0"/>
              </a:spcBef>
              <a:spcAft>
                <a:spcPts val="0"/>
              </a:spcAft>
              <a:buNone/>
            </a:pPr>
            <a:r>
              <a:rPr b="1" lang="en-US" sz="4500">
                <a:solidFill>
                  <a:srgbClr val="702FA0"/>
                </a:solidFill>
                <a:latin typeface="Arial"/>
                <a:ea typeface="Arial"/>
                <a:cs typeface="Arial"/>
                <a:sym typeface="Arial"/>
              </a:rPr>
              <a:t>INSCRIPCIÓN </a:t>
            </a:r>
            <a:r>
              <a:rPr lang="en-US" sz="4500">
                <a:solidFill>
                  <a:srgbClr val="CCEBFF"/>
                </a:solidFill>
              </a:rPr>
              <a:t>DEL </a:t>
            </a:r>
            <a:r>
              <a:rPr lang="en-US" sz="4500">
                <a:solidFill>
                  <a:srgbClr val="FFFF00"/>
                </a:solidFill>
              </a:rPr>
              <a:t>23 AL 31 </a:t>
            </a:r>
            <a:r>
              <a:rPr lang="en-US" sz="4500">
                <a:solidFill>
                  <a:srgbClr val="CCEBFF"/>
                </a:solidFill>
              </a:rPr>
              <a:t>DE </a:t>
            </a:r>
            <a:r>
              <a:rPr lang="en-US" sz="4500">
                <a:solidFill>
                  <a:srgbClr val="FFFF00"/>
                </a:solidFill>
              </a:rPr>
              <a:t>ENERO </a:t>
            </a:r>
            <a:r>
              <a:rPr lang="en-US" sz="4500">
                <a:solidFill>
                  <a:srgbClr val="CCEBFF"/>
                </a:solidFill>
              </a:rPr>
              <a:t>DE 2025</a:t>
            </a:r>
            <a:endParaRPr sz="4500">
              <a:latin typeface="Arial"/>
              <a:ea typeface="Arial"/>
              <a:cs typeface="Arial"/>
              <a:sym typeface="Arial"/>
            </a:endParaRPr>
          </a:p>
        </p:txBody>
      </p:sp>
      <p:pic>
        <p:nvPicPr>
          <p:cNvPr id="67" name="Google Shape;67;p9"/>
          <p:cNvPicPr preferRelativeResize="0"/>
          <p:nvPr/>
        </p:nvPicPr>
        <p:blipFill rotWithShape="1">
          <a:blip r:embed="rId3">
            <a:alphaModFix/>
          </a:blip>
          <a:srcRect b="0" l="0" r="0" t="0"/>
          <a:stretch/>
        </p:blipFill>
        <p:spPr>
          <a:xfrm>
            <a:off x="358140" y="786384"/>
            <a:ext cx="792479" cy="792479"/>
          </a:xfrm>
          <a:prstGeom prst="rect">
            <a:avLst/>
          </a:prstGeom>
          <a:noFill/>
          <a:ln>
            <a:noFill/>
          </a:ln>
        </p:spPr>
      </p:pic>
      <p:pic>
        <p:nvPicPr>
          <p:cNvPr id="68" name="Google Shape;68;p9"/>
          <p:cNvPicPr preferRelativeResize="0"/>
          <p:nvPr/>
        </p:nvPicPr>
        <p:blipFill rotWithShape="1">
          <a:blip r:embed="rId4">
            <a:alphaModFix/>
          </a:blip>
          <a:srcRect b="0" l="0" r="0" t="0"/>
          <a:stretch/>
        </p:blipFill>
        <p:spPr>
          <a:xfrm>
            <a:off x="3144012" y="214884"/>
            <a:ext cx="2657855" cy="1772412"/>
          </a:xfrm>
          <a:prstGeom prst="rect">
            <a:avLst/>
          </a:prstGeom>
          <a:noFill/>
          <a:ln>
            <a:noFill/>
          </a:ln>
        </p:spPr>
      </p:pic>
      <p:pic>
        <p:nvPicPr>
          <p:cNvPr id="69" name="Google Shape;69;p9"/>
          <p:cNvPicPr preferRelativeResize="0"/>
          <p:nvPr/>
        </p:nvPicPr>
        <p:blipFill rotWithShape="1">
          <a:blip r:embed="rId5">
            <a:alphaModFix/>
          </a:blip>
          <a:srcRect b="0" l="0" r="0" t="0"/>
          <a:stretch/>
        </p:blipFill>
        <p:spPr>
          <a:xfrm>
            <a:off x="0" y="3429000"/>
            <a:ext cx="9143999" cy="3429000"/>
          </a:xfrm>
          <a:prstGeom prst="rect">
            <a:avLst/>
          </a:prstGeom>
          <a:noFill/>
          <a:ln>
            <a:noFill/>
          </a:ln>
        </p:spPr>
      </p:pic>
      <p:sp>
        <p:nvSpPr>
          <p:cNvPr id="70" name="Google Shape;70;p9"/>
          <p:cNvSpPr txBox="1"/>
          <p:nvPr/>
        </p:nvSpPr>
        <p:spPr>
          <a:xfrm>
            <a:off x="581767" y="3738621"/>
            <a:ext cx="8444865" cy="2743200"/>
          </a:xfrm>
          <a:prstGeom prst="rect">
            <a:avLst/>
          </a:prstGeom>
          <a:noFill/>
          <a:ln>
            <a:noFill/>
          </a:ln>
        </p:spPr>
        <p:txBody>
          <a:bodyPr anchorCtr="0" anchor="t" bIns="0" lIns="0" spcFirstLastPara="1" rIns="0" wrap="square" tIns="220975">
            <a:spAutoFit/>
          </a:bodyPr>
          <a:lstStyle/>
          <a:p>
            <a:pPr indent="0" lvl="0" marL="12700" rtl="0" algn="l">
              <a:lnSpc>
                <a:spcPct val="100000"/>
              </a:lnSpc>
              <a:spcBef>
                <a:spcPts val="0"/>
              </a:spcBef>
              <a:spcAft>
                <a:spcPts val="0"/>
              </a:spcAft>
              <a:buNone/>
            </a:pPr>
            <a:r>
              <a:rPr b="1" lang="en-US" sz="4400" u="sng">
                <a:solidFill>
                  <a:srgbClr val="0000FF"/>
                </a:solidFill>
                <a:latin typeface="Arial"/>
                <a:ea typeface="Arial"/>
                <a:cs typeface="Arial"/>
                <a:sym typeface="Arial"/>
              </a:rPr>
              <a:t>https://servicios.aragon.es/inmf</a:t>
            </a:r>
            <a:endParaRPr sz="4400">
              <a:latin typeface="Arial"/>
              <a:ea typeface="Arial"/>
              <a:cs typeface="Arial"/>
              <a:sym typeface="Arial"/>
            </a:endParaRPr>
          </a:p>
          <a:p>
            <a:pPr indent="-1270" lvl="0" marL="326390" marR="1127760" rtl="0" algn="ctr">
              <a:lnSpc>
                <a:spcPct val="100000"/>
              </a:lnSpc>
              <a:spcBef>
                <a:spcPts val="1035"/>
              </a:spcBef>
              <a:spcAft>
                <a:spcPts val="0"/>
              </a:spcAft>
              <a:buNone/>
            </a:pPr>
            <a:r>
              <a:rPr lang="en-US" sz="2800">
                <a:solidFill>
                  <a:srgbClr val="FFFF00"/>
                </a:solidFill>
                <a:latin typeface="Arial"/>
                <a:ea typeface="Arial"/>
                <a:cs typeface="Arial"/>
                <a:sym typeface="Arial"/>
              </a:rPr>
              <a:t>Los documentos se rellenan por internet, se imprimen, se va a pagar al banco o caja y, después,	se llevan al centro que te toca por apellido.</a:t>
            </a:r>
            <a:endParaRPr sz="28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0"/>
          <p:cNvSpPr txBox="1"/>
          <p:nvPr/>
        </p:nvSpPr>
        <p:spPr>
          <a:xfrm>
            <a:off x="1160737" y="402441"/>
            <a:ext cx="7049134" cy="2832735"/>
          </a:xfrm>
          <a:prstGeom prst="rect">
            <a:avLst/>
          </a:prstGeom>
          <a:noFill/>
          <a:ln>
            <a:noFill/>
          </a:ln>
        </p:spPr>
        <p:txBody>
          <a:bodyPr anchorCtr="0" anchor="t" bIns="0" lIns="0" spcFirstLastPara="1" rIns="0" wrap="square" tIns="74925">
            <a:spAutoFit/>
          </a:bodyPr>
          <a:lstStyle/>
          <a:p>
            <a:pPr indent="0" lvl="0" marL="0" marR="219075" rtl="0" algn="ctr">
              <a:lnSpc>
                <a:spcPct val="100000"/>
              </a:lnSpc>
              <a:spcBef>
                <a:spcPts val="0"/>
              </a:spcBef>
              <a:spcAft>
                <a:spcPts val="0"/>
              </a:spcAft>
              <a:buNone/>
            </a:pPr>
            <a:r>
              <a:rPr b="1" lang="en-US" sz="4400">
                <a:solidFill>
                  <a:srgbClr val="FFFFFF"/>
                </a:solidFill>
                <a:latin typeface="Arial"/>
                <a:ea typeface="Arial"/>
                <a:cs typeface="Arial"/>
                <a:sym typeface="Arial"/>
              </a:rPr>
              <a:t>Pruebas (fechas)</a:t>
            </a:r>
            <a:endParaRPr sz="4400">
              <a:latin typeface="Arial"/>
              <a:ea typeface="Arial"/>
              <a:cs typeface="Arial"/>
              <a:sym typeface="Arial"/>
            </a:endParaRPr>
          </a:p>
          <a:p>
            <a:pPr indent="0" lvl="0" marL="0" rtl="0" algn="ctr">
              <a:lnSpc>
                <a:spcPct val="100000"/>
              </a:lnSpc>
              <a:spcBef>
                <a:spcPts val="490"/>
              </a:spcBef>
              <a:spcAft>
                <a:spcPts val="0"/>
              </a:spcAft>
              <a:buNone/>
            </a:pPr>
            <a:r>
              <a:rPr lang="en-US" sz="4400">
                <a:solidFill>
                  <a:srgbClr val="FFFF00"/>
                </a:solidFill>
                <a:latin typeface="Arial"/>
                <a:ea typeface="Arial"/>
                <a:cs typeface="Arial"/>
                <a:sym typeface="Arial"/>
              </a:rPr>
              <a:t>28 DE ABRIL, Grado Medio.</a:t>
            </a:r>
            <a:endParaRPr sz="4400">
              <a:latin typeface="Arial"/>
              <a:ea typeface="Arial"/>
              <a:cs typeface="Arial"/>
              <a:sym typeface="Arial"/>
            </a:endParaRPr>
          </a:p>
          <a:p>
            <a:pPr indent="0" lvl="0" marL="2540" rtl="0" algn="ctr">
              <a:lnSpc>
                <a:spcPct val="100000"/>
              </a:lnSpc>
              <a:spcBef>
                <a:spcPts val="0"/>
              </a:spcBef>
              <a:spcAft>
                <a:spcPts val="0"/>
              </a:spcAft>
              <a:buNone/>
            </a:pPr>
            <a:r>
              <a:rPr lang="en-US" sz="4400">
                <a:solidFill>
                  <a:srgbClr val="FFFF00"/>
                </a:solidFill>
                <a:latin typeface="Arial"/>
                <a:ea typeface="Arial"/>
                <a:cs typeface="Arial"/>
                <a:sym typeface="Arial"/>
              </a:rPr>
              <a:t>28 y 29 DE ABRIL, Grado</a:t>
            </a:r>
            <a:endParaRPr sz="4400">
              <a:latin typeface="Arial"/>
              <a:ea typeface="Arial"/>
              <a:cs typeface="Arial"/>
              <a:sym typeface="Arial"/>
            </a:endParaRPr>
          </a:p>
          <a:p>
            <a:pPr indent="0" lvl="0" marL="635" rtl="0" algn="ctr">
              <a:lnSpc>
                <a:spcPct val="100000"/>
              </a:lnSpc>
              <a:spcBef>
                <a:spcPts val="0"/>
              </a:spcBef>
              <a:spcAft>
                <a:spcPts val="0"/>
              </a:spcAft>
              <a:buNone/>
            </a:pPr>
            <a:r>
              <a:rPr lang="en-US" sz="4400">
                <a:solidFill>
                  <a:srgbClr val="FFFF00"/>
                </a:solidFill>
                <a:latin typeface="Arial"/>
                <a:ea typeface="Arial"/>
                <a:cs typeface="Arial"/>
                <a:sym typeface="Arial"/>
              </a:rPr>
              <a:t>Superior.</a:t>
            </a:r>
            <a:endParaRPr sz="4400">
              <a:latin typeface="Arial"/>
              <a:ea typeface="Arial"/>
              <a:cs typeface="Arial"/>
              <a:sym typeface="Arial"/>
            </a:endParaRPr>
          </a:p>
        </p:txBody>
      </p:sp>
      <p:grpSp>
        <p:nvGrpSpPr>
          <p:cNvPr id="76" name="Google Shape;76;p10"/>
          <p:cNvGrpSpPr/>
          <p:nvPr/>
        </p:nvGrpSpPr>
        <p:grpSpPr>
          <a:xfrm>
            <a:off x="0" y="3429000"/>
            <a:ext cx="9143999" cy="3429000"/>
            <a:chOff x="0" y="3429000"/>
            <a:chExt cx="9143999" cy="3429000"/>
          </a:xfrm>
        </p:grpSpPr>
        <p:pic>
          <p:nvPicPr>
            <p:cNvPr id="77" name="Google Shape;77;p10"/>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pic>
          <p:nvPicPr>
            <p:cNvPr id="78" name="Google Shape;78;p10"/>
            <p:cNvPicPr preferRelativeResize="0"/>
            <p:nvPr/>
          </p:nvPicPr>
          <p:blipFill rotWithShape="1">
            <a:blip r:embed="rId4">
              <a:alphaModFix/>
            </a:blip>
            <a:srcRect b="0" l="0" r="0" t="0"/>
            <a:stretch/>
          </p:blipFill>
          <p:spPr>
            <a:xfrm>
              <a:off x="3500628" y="3429000"/>
              <a:ext cx="2500883" cy="3034283"/>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1"/>
          <p:cNvSpPr txBox="1"/>
          <p:nvPr>
            <p:ph type="title"/>
          </p:nvPr>
        </p:nvSpPr>
        <p:spPr>
          <a:xfrm>
            <a:off x="1121205" y="325617"/>
            <a:ext cx="6998334" cy="636270"/>
          </a:xfrm>
          <a:prstGeom prst="rect">
            <a:avLst/>
          </a:prstGeom>
          <a:noFill/>
          <a:ln>
            <a:noFill/>
          </a:ln>
        </p:spPr>
        <p:txBody>
          <a:bodyPr anchorCtr="0" anchor="t" bIns="0" lIns="0" spcFirstLastPara="1" rIns="0" wrap="square" tIns="13325">
            <a:spAutoFit/>
          </a:bodyPr>
          <a:lstStyle/>
          <a:p>
            <a:pPr indent="-2525395" lvl="0" marL="2537460" marR="5080" rtl="0" algn="l">
              <a:lnSpc>
                <a:spcPct val="100000"/>
              </a:lnSpc>
              <a:spcBef>
                <a:spcPts val="0"/>
              </a:spcBef>
              <a:spcAft>
                <a:spcPts val="0"/>
              </a:spcAft>
              <a:buNone/>
            </a:pPr>
            <a:r>
              <a:rPr b="1" lang="en-US" sz="2000">
                <a:solidFill>
                  <a:srgbClr val="CCEBFF"/>
                </a:solidFill>
                <a:latin typeface="Arial"/>
                <a:ea typeface="Arial"/>
                <a:cs typeface="Arial"/>
                <a:sym typeface="Arial"/>
              </a:rPr>
              <a:t>DOCUMENTACIÓN A ENTREGAR EN EL CENTRO QUE TE HAYA TOCADO:</a:t>
            </a:r>
            <a:endParaRPr sz="2000">
              <a:latin typeface="Arial"/>
              <a:ea typeface="Arial"/>
              <a:cs typeface="Arial"/>
              <a:sym typeface="Arial"/>
            </a:endParaRPr>
          </a:p>
        </p:txBody>
      </p:sp>
      <p:pic>
        <p:nvPicPr>
          <p:cNvPr id="84" name="Google Shape;84;p11"/>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85" name="Google Shape;85;p11"/>
          <p:cNvSpPr txBox="1"/>
          <p:nvPr/>
        </p:nvSpPr>
        <p:spPr>
          <a:xfrm>
            <a:off x="433742" y="1098197"/>
            <a:ext cx="7576820" cy="5479415"/>
          </a:xfrm>
          <a:prstGeom prst="rect">
            <a:avLst/>
          </a:prstGeom>
          <a:noFill/>
          <a:ln>
            <a:noFill/>
          </a:ln>
        </p:spPr>
        <p:txBody>
          <a:bodyPr anchorCtr="0" anchor="t" bIns="0" lIns="0" spcFirstLastPara="1" rIns="0" wrap="square" tIns="114925">
            <a:spAutoFit/>
          </a:bodyPr>
          <a:lstStyle/>
          <a:p>
            <a:pPr indent="-216534" lvl="0" marL="228600" marR="5080" rtl="0" algn="l">
              <a:lnSpc>
                <a:spcPct val="79400"/>
              </a:lnSpc>
              <a:spcBef>
                <a:spcPts val="0"/>
              </a:spcBef>
              <a:spcAft>
                <a:spcPts val="0"/>
              </a:spcAft>
              <a:buNone/>
            </a:pPr>
            <a:r>
              <a:rPr lang="en-US" sz="3200">
                <a:solidFill>
                  <a:srgbClr val="CCEBFF"/>
                </a:solidFill>
                <a:latin typeface="Noto Sans Symbols"/>
                <a:ea typeface="Noto Sans Symbols"/>
                <a:cs typeface="Noto Sans Symbols"/>
                <a:sym typeface="Noto Sans Symbols"/>
              </a:rPr>
              <a:t>✂</a:t>
            </a:r>
            <a:r>
              <a:rPr lang="en-US" sz="3200">
                <a:solidFill>
                  <a:srgbClr val="CCEBFF"/>
                </a:solidFill>
                <a:latin typeface="Times New Roman"/>
                <a:ea typeface="Times New Roman"/>
                <a:cs typeface="Times New Roman"/>
                <a:sym typeface="Times New Roman"/>
              </a:rPr>
              <a:t> </a:t>
            </a:r>
            <a:r>
              <a:rPr lang="en-US" sz="2800">
                <a:solidFill>
                  <a:srgbClr val="E9E9E9"/>
                </a:solidFill>
                <a:latin typeface="Arial"/>
                <a:ea typeface="Arial"/>
                <a:cs typeface="Arial"/>
                <a:sym typeface="Arial"/>
              </a:rPr>
              <a:t>Cumplimentar modelo de solicitud en la web (</a:t>
            </a:r>
            <a:r>
              <a:rPr lang="en-US" sz="2800" u="sng">
                <a:solidFill>
                  <a:srgbClr val="0000FF"/>
                </a:solidFill>
                <a:latin typeface="Arial"/>
                <a:ea typeface="Arial"/>
                <a:cs typeface="Arial"/>
                <a:sym typeface="Arial"/>
              </a:rPr>
              <a:t>https://servicios.aragon.es/inmf</a:t>
            </a:r>
            <a:r>
              <a:rPr lang="en-US" sz="2800" u="none">
                <a:solidFill>
                  <a:srgbClr val="E9E9E9"/>
                </a:solidFill>
                <a:latin typeface="Arial"/>
                <a:ea typeface="Arial"/>
                <a:cs typeface="Arial"/>
                <a:sym typeface="Arial"/>
              </a:rPr>
              <a:t>) y </a:t>
            </a:r>
            <a:r>
              <a:rPr b="1" lang="en-US" sz="2800" u="none">
                <a:solidFill>
                  <a:srgbClr val="FFFF00"/>
                </a:solidFill>
                <a:latin typeface="Arial"/>
                <a:ea typeface="Arial"/>
                <a:cs typeface="Arial"/>
                <a:sym typeface="Arial"/>
              </a:rPr>
              <a:t>marcar </a:t>
            </a:r>
            <a:r>
              <a:rPr lang="en-US" sz="2800" u="none">
                <a:solidFill>
                  <a:srgbClr val="E9E9E9"/>
                </a:solidFill>
                <a:latin typeface="Arial"/>
                <a:ea typeface="Arial"/>
                <a:cs typeface="Arial"/>
                <a:sym typeface="Arial"/>
              </a:rPr>
              <a:t>los documentos que se van a adjuntar, antes de imprimir.</a:t>
            </a:r>
            <a:endParaRPr sz="2800">
              <a:latin typeface="Arial"/>
              <a:ea typeface="Arial"/>
              <a:cs typeface="Arial"/>
              <a:sym typeface="Arial"/>
            </a:endParaRPr>
          </a:p>
          <a:p>
            <a:pPr indent="-216534" lvl="0" marL="228600" marR="6350" rtl="0" algn="just">
              <a:lnSpc>
                <a:spcPct val="79100"/>
              </a:lnSpc>
              <a:spcBef>
                <a:spcPts val="1460"/>
              </a:spcBef>
              <a:spcAft>
                <a:spcPts val="0"/>
              </a:spcAft>
              <a:buNone/>
            </a:pPr>
            <a:r>
              <a:rPr lang="en-US" sz="3200">
                <a:solidFill>
                  <a:srgbClr val="CCEBFF"/>
                </a:solidFill>
                <a:latin typeface="Noto Sans Symbols"/>
                <a:ea typeface="Noto Sans Symbols"/>
                <a:cs typeface="Noto Sans Symbols"/>
                <a:sym typeface="Noto Sans Symbols"/>
              </a:rPr>
              <a:t>✂</a:t>
            </a:r>
            <a:r>
              <a:rPr lang="en-US" sz="2800">
                <a:solidFill>
                  <a:srgbClr val="FFFF00"/>
                </a:solidFill>
                <a:latin typeface="Arial"/>
                <a:ea typeface="Arial"/>
                <a:cs typeface="Arial"/>
                <a:sym typeface="Arial"/>
              </a:rPr>
              <a:t>La impresión consta de tres </a:t>
            </a:r>
            <a:r>
              <a:rPr lang="en-US" sz="2800">
                <a:solidFill>
                  <a:srgbClr val="E9E9E9"/>
                </a:solidFill>
                <a:latin typeface="Arial"/>
                <a:ea typeface="Arial"/>
                <a:cs typeface="Arial"/>
                <a:sym typeface="Arial"/>
              </a:rPr>
              <a:t>ejemplares de la solicitud iguales : Administración, Interesado y entidad bancaria. </a:t>
            </a:r>
            <a:r>
              <a:rPr lang="en-US" sz="2800">
                <a:solidFill>
                  <a:srgbClr val="FFFF00"/>
                </a:solidFill>
                <a:latin typeface="Arial"/>
                <a:ea typeface="Arial"/>
                <a:cs typeface="Arial"/>
                <a:sym typeface="Arial"/>
              </a:rPr>
              <a:t>Hay que firmar los tres.</a:t>
            </a:r>
            <a:endParaRPr sz="2800">
              <a:latin typeface="Arial"/>
              <a:ea typeface="Arial"/>
              <a:cs typeface="Arial"/>
              <a:sym typeface="Arial"/>
            </a:endParaRPr>
          </a:p>
          <a:p>
            <a:pPr indent="0" lvl="0" marL="12700" rtl="0" algn="just">
              <a:lnSpc>
                <a:spcPct val="100000"/>
              </a:lnSpc>
              <a:spcBef>
                <a:spcPts val="655"/>
              </a:spcBef>
              <a:spcAft>
                <a:spcPts val="0"/>
              </a:spcAft>
              <a:buNone/>
            </a:pPr>
            <a:r>
              <a:rPr lang="en-US" sz="3200">
                <a:solidFill>
                  <a:srgbClr val="CCEBFF"/>
                </a:solidFill>
                <a:latin typeface="Noto Sans Symbols"/>
                <a:ea typeface="Noto Sans Symbols"/>
                <a:cs typeface="Noto Sans Symbols"/>
                <a:sym typeface="Noto Sans Symbols"/>
              </a:rPr>
              <a:t>✂</a:t>
            </a:r>
            <a:r>
              <a:rPr lang="en-US" sz="2800">
                <a:solidFill>
                  <a:srgbClr val="E9E9E9"/>
                </a:solidFill>
                <a:latin typeface="Arial"/>
                <a:ea typeface="Arial"/>
                <a:cs typeface="Arial"/>
                <a:sym typeface="Arial"/>
              </a:rPr>
              <a:t>También </a:t>
            </a:r>
            <a:r>
              <a:rPr b="1" lang="en-US" sz="2800">
                <a:solidFill>
                  <a:srgbClr val="FFFF00"/>
                </a:solidFill>
                <a:latin typeface="Arial"/>
                <a:ea typeface="Arial"/>
                <a:cs typeface="Arial"/>
                <a:sym typeface="Arial"/>
              </a:rPr>
              <a:t>hay que imprimir todo</a:t>
            </a:r>
            <a:r>
              <a:rPr lang="en-US" sz="2800">
                <a:solidFill>
                  <a:srgbClr val="E9E9E9"/>
                </a:solidFill>
                <a:latin typeface="Arial"/>
                <a:ea typeface="Arial"/>
                <a:cs typeface="Arial"/>
                <a:sym typeface="Arial"/>
              </a:rPr>
              <a:t>.</a:t>
            </a:r>
            <a:endParaRPr sz="2800">
              <a:latin typeface="Arial"/>
              <a:ea typeface="Arial"/>
              <a:cs typeface="Arial"/>
              <a:sym typeface="Arial"/>
            </a:endParaRPr>
          </a:p>
          <a:p>
            <a:pPr indent="-216534" lvl="0" marL="228600" marR="41275" rtl="0" algn="l">
              <a:lnSpc>
                <a:spcPct val="79100"/>
              </a:lnSpc>
              <a:spcBef>
                <a:spcPts val="1380"/>
              </a:spcBef>
              <a:spcAft>
                <a:spcPts val="0"/>
              </a:spcAft>
              <a:buNone/>
            </a:pPr>
            <a:r>
              <a:rPr lang="en-US" sz="3200">
                <a:solidFill>
                  <a:srgbClr val="CCEBFF"/>
                </a:solidFill>
                <a:latin typeface="Noto Sans Symbols"/>
                <a:ea typeface="Noto Sans Symbols"/>
                <a:cs typeface="Noto Sans Symbols"/>
                <a:sym typeface="Noto Sans Symbols"/>
              </a:rPr>
              <a:t>✂</a:t>
            </a:r>
            <a:r>
              <a:rPr b="1" lang="en-US" sz="2800">
                <a:solidFill>
                  <a:srgbClr val="FFFF00"/>
                </a:solidFill>
                <a:latin typeface="Arial"/>
                <a:ea typeface="Arial"/>
                <a:cs typeface="Arial"/>
                <a:sym typeface="Arial"/>
              </a:rPr>
              <a:t>Después de imprimir hay que ir a pagar: </a:t>
            </a:r>
            <a:r>
              <a:rPr lang="en-US" sz="2800">
                <a:solidFill>
                  <a:srgbClr val="E9E9E9"/>
                </a:solidFill>
                <a:latin typeface="Arial"/>
                <a:ea typeface="Arial"/>
                <a:cs typeface="Arial"/>
                <a:sym typeface="Arial"/>
              </a:rPr>
              <a:t>abonar </a:t>
            </a:r>
            <a:r>
              <a:rPr b="1" lang="en-US" sz="2800">
                <a:solidFill>
                  <a:srgbClr val="00AFEF"/>
                </a:solidFill>
                <a:latin typeface="Arial"/>
                <a:ea typeface="Arial"/>
                <a:cs typeface="Arial"/>
                <a:sym typeface="Arial"/>
              </a:rPr>
              <a:t>19,73 </a:t>
            </a:r>
            <a:r>
              <a:rPr lang="en-US" sz="2800">
                <a:solidFill>
                  <a:srgbClr val="E9E9E9"/>
                </a:solidFill>
                <a:latin typeface="Arial"/>
                <a:ea typeface="Arial"/>
                <a:cs typeface="Arial"/>
                <a:sym typeface="Arial"/>
              </a:rPr>
              <a:t>euros en concepto de tasa por inscripción. </a:t>
            </a:r>
            <a:r>
              <a:rPr lang="en-US" sz="2800">
                <a:solidFill>
                  <a:srgbClr val="00AFEF"/>
                </a:solidFill>
                <a:latin typeface="Arial"/>
                <a:ea typeface="Arial"/>
                <a:cs typeface="Arial"/>
                <a:sym typeface="Arial"/>
              </a:rPr>
              <a:t>La mitad si eres familia numerosa</a:t>
            </a:r>
            <a:r>
              <a:rPr lang="en-US" sz="2800">
                <a:solidFill>
                  <a:srgbClr val="E9E9E9"/>
                </a:solidFill>
                <a:latin typeface="Arial"/>
                <a:ea typeface="Arial"/>
                <a:cs typeface="Arial"/>
                <a:sym typeface="Arial"/>
              </a:rPr>
              <a:t>.</a:t>
            </a:r>
            <a:endParaRPr sz="2800">
              <a:latin typeface="Arial"/>
              <a:ea typeface="Arial"/>
              <a:cs typeface="Arial"/>
              <a:sym typeface="Arial"/>
            </a:endParaRPr>
          </a:p>
          <a:p>
            <a:pPr indent="-216534" lvl="0" marL="228600" marR="541655" rtl="0" algn="l">
              <a:lnSpc>
                <a:spcPct val="78100"/>
              </a:lnSpc>
              <a:spcBef>
                <a:spcPts val="1495"/>
              </a:spcBef>
              <a:spcAft>
                <a:spcPts val="0"/>
              </a:spcAft>
              <a:buNone/>
            </a:pPr>
            <a:r>
              <a:rPr lang="en-US" sz="3200">
                <a:solidFill>
                  <a:srgbClr val="CCEBFF"/>
                </a:solidFill>
                <a:latin typeface="Noto Sans Symbols"/>
                <a:ea typeface="Noto Sans Symbols"/>
                <a:cs typeface="Noto Sans Symbols"/>
                <a:sym typeface="Noto Sans Symbols"/>
              </a:rPr>
              <a:t>✂</a:t>
            </a:r>
            <a:r>
              <a:rPr lang="en-US" sz="2800">
                <a:solidFill>
                  <a:srgbClr val="E9E9E9"/>
                </a:solidFill>
                <a:latin typeface="Arial"/>
                <a:ea typeface="Arial"/>
                <a:cs typeface="Arial"/>
                <a:sym typeface="Arial"/>
              </a:rPr>
              <a:t>Fotocopia de </a:t>
            </a:r>
            <a:r>
              <a:rPr b="1" lang="en-US" sz="2800">
                <a:solidFill>
                  <a:srgbClr val="FFFF00"/>
                </a:solidFill>
                <a:latin typeface="Arial"/>
                <a:ea typeface="Arial"/>
                <a:cs typeface="Arial"/>
                <a:sym typeface="Arial"/>
              </a:rPr>
              <a:t>DNI </a:t>
            </a:r>
            <a:r>
              <a:rPr lang="en-US" sz="2800">
                <a:solidFill>
                  <a:srgbClr val="E9E9E9"/>
                </a:solidFill>
                <a:latin typeface="Arial"/>
                <a:ea typeface="Arial"/>
                <a:cs typeface="Arial"/>
                <a:sym typeface="Arial"/>
              </a:rPr>
              <a:t>por si te la piden (llevar encima el original)</a:t>
            </a:r>
            <a:endParaRPr sz="280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2"/>
          <p:cNvSpPr txBox="1"/>
          <p:nvPr/>
        </p:nvSpPr>
        <p:spPr>
          <a:xfrm>
            <a:off x="501395" y="501396"/>
            <a:ext cx="7929880" cy="954405"/>
          </a:xfrm>
          <a:prstGeom prst="rect">
            <a:avLst/>
          </a:prstGeom>
          <a:solidFill>
            <a:srgbClr val="FFBF00"/>
          </a:solidFill>
          <a:ln>
            <a:noFill/>
          </a:ln>
        </p:spPr>
        <p:txBody>
          <a:bodyPr anchorCtr="0" anchor="t" bIns="0" lIns="0" spcFirstLastPara="1" rIns="0" wrap="square" tIns="43175">
            <a:spAutoFit/>
          </a:bodyPr>
          <a:lstStyle/>
          <a:p>
            <a:pPr indent="0" lvl="0" marL="89535" marR="218440" rtl="0" algn="l">
              <a:lnSpc>
                <a:spcPct val="100000"/>
              </a:lnSpc>
              <a:spcBef>
                <a:spcPts val="0"/>
              </a:spcBef>
              <a:spcAft>
                <a:spcPts val="0"/>
              </a:spcAft>
              <a:buNone/>
            </a:pPr>
            <a:r>
              <a:rPr b="1" i="1" lang="en-US" sz="1400">
                <a:solidFill>
                  <a:srgbClr val="00AFEF"/>
                </a:solidFill>
                <a:latin typeface="Arial"/>
                <a:ea typeface="Arial"/>
                <a:cs typeface="Arial"/>
                <a:sym typeface="Arial"/>
              </a:rPr>
              <a:t>Diputación General de Aragón, autorizadas para el cobro de las tasas. Actualmente, las entidades colaboradoras son Ibercaja Banco, Caja Rural de Aragón (Bantierra), Caja Rural de Teruel, Banco Bilbao Vizcaya Argentaria, Banco Santander, CaixaBank y Laboral Kutxa.</a:t>
            </a:r>
            <a:endParaRPr sz="1400">
              <a:latin typeface="Arial"/>
              <a:ea typeface="Arial"/>
              <a:cs typeface="Arial"/>
              <a:sym typeface="Arial"/>
            </a:endParaRPr>
          </a:p>
          <a:p>
            <a:pPr indent="0" lvl="0" marL="89535" rtl="0" algn="l">
              <a:lnSpc>
                <a:spcPct val="100000"/>
              </a:lnSpc>
              <a:spcBef>
                <a:spcPts val="0"/>
              </a:spcBef>
              <a:spcAft>
                <a:spcPts val="0"/>
              </a:spcAft>
              <a:buNone/>
            </a:pPr>
            <a:r>
              <a:rPr b="1" i="1" lang="en-US" sz="1400">
                <a:solidFill>
                  <a:srgbClr val="00AFEF"/>
                </a:solidFill>
                <a:latin typeface="Arial"/>
                <a:ea typeface="Arial"/>
                <a:cs typeface="Arial"/>
                <a:sym typeface="Arial"/>
              </a:rPr>
              <a:t>.</a:t>
            </a:r>
            <a:endParaRPr sz="1400">
              <a:latin typeface="Arial"/>
              <a:ea typeface="Arial"/>
              <a:cs typeface="Arial"/>
              <a:sym typeface="Arial"/>
            </a:endParaRPr>
          </a:p>
        </p:txBody>
      </p:sp>
      <p:pic>
        <p:nvPicPr>
          <p:cNvPr id="91" name="Google Shape;91;p12"/>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92" name="Google Shape;92;p12"/>
          <p:cNvSpPr txBox="1"/>
          <p:nvPr/>
        </p:nvSpPr>
        <p:spPr>
          <a:xfrm>
            <a:off x="474971" y="1941073"/>
            <a:ext cx="7974965" cy="4205605"/>
          </a:xfrm>
          <a:prstGeom prst="rect">
            <a:avLst/>
          </a:prstGeom>
          <a:noFill/>
          <a:ln>
            <a:noFill/>
          </a:ln>
        </p:spPr>
        <p:txBody>
          <a:bodyPr anchorCtr="0" anchor="t" bIns="0" lIns="0" spcFirstLastPara="1" rIns="0" wrap="square" tIns="12050">
            <a:spAutoFit/>
          </a:bodyPr>
          <a:lstStyle/>
          <a:p>
            <a:pPr indent="0" lvl="0" marL="12700" marR="84455" rtl="0" algn="l">
              <a:lnSpc>
                <a:spcPct val="100000"/>
              </a:lnSpc>
              <a:spcBef>
                <a:spcPts val="0"/>
              </a:spcBef>
              <a:spcAft>
                <a:spcPts val="0"/>
              </a:spcAft>
              <a:buNone/>
            </a:pPr>
            <a:r>
              <a:rPr b="1" lang="en-US" sz="2800">
                <a:solidFill>
                  <a:srgbClr val="FFBF00"/>
                </a:solidFill>
                <a:latin typeface="Arial"/>
                <a:ea typeface="Arial"/>
                <a:cs typeface="Arial"/>
                <a:sym typeface="Arial"/>
              </a:rPr>
              <a:t>Los aspirantes que acrediten su pertenencia a </a:t>
            </a:r>
            <a:r>
              <a:rPr b="1" lang="en-US" sz="2800" u="sng">
                <a:solidFill>
                  <a:srgbClr val="FFFF00"/>
                </a:solidFill>
                <a:latin typeface="Arial"/>
                <a:ea typeface="Arial"/>
                <a:cs typeface="Arial"/>
                <a:sym typeface="Arial"/>
              </a:rPr>
              <a:t>familia numerosa </a:t>
            </a:r>
            <a:r>
              <a:rPr b="1" lang="en-US" sz="2800" u="none">
                <a:solidFill>
                  <a:srgbClr val="FFBF00"/>
                </a:solidFill>
                <a:latin typeface="Arial"/>
                <a:ea typeface="Arial"/>
                <a:cs typeface="Arial"/>
                <a:sym typeface="Arial"/>
              </a:rPr>
              <a:t>tendrán una bonificación del 50 por 100. </a:t>
            </a:r>
            <a:r>
              <a:rPr b="1" lang="en-US" sz="2800" u="none">
                <a:solidFill>
                  <a:srgbClr val="00AFEF"/>
                </a:solidFill>
                <a:latin typeface="Arial"/>
                <a:ea typeface="Arial"/>
                <a:cs typeface="Arial"/>
                <a:sym typeface="Arial"/>
              </a:rPr>
              <a:t>HAY QUE MARCAR LA CASILLA CORRESPONDIENTE</a:t>
            </a:r>
            <a:endParaRPr sz="2800">
              <a:latin typeface="Arial"/>
              <a:ea typeface="Arial"/>
              <a:cs typeface="Arial"/>
              <a:sym typeface="Arial"/>
            </a:endParaRPr>
          </a:p>
          <a:p>
            <a:pPr indent="0" lvl="0" marL="12700" marR="5080" rtl="0" algn="l">
              <a:lnSpc>
                <a:spcPct val="100000"/>
              </a:lnSpc>
              <a:spcBef>
                <a:spcPts val="1955"/>
              </a:spcBef>
              <a:spcAft>
                <a:spcPts val="0"/>
              </a:spcAft>
              <a:buNone/>
            </a:pPr>
            <a:r>
              <a:rPr b="1" lang="en-US" sz="1600">
                <a:solidFill>
                  <a:srgbClr val="DBE6F2"/>
                </a:solidFill>
                <a:latin typeface="Arial"/>
                <a:ea typeface="Arial"/>
                <a:cs typeface="Arial"/>
                <a:sym typeface="Arial"/>
              </a:rPr>
              <a:t>Están exentas del pago de la tasa las personas que hayan obtenido el reconocimiento como víctimas por actos de terrorismo, sus cónyuges o parejas de hecho y sus hijos; conforme a la Ley 4/2008, de 17 de junio, de medidas a favor de las Víctimas del Terrorismo, y demás normativa vigente que les sea de aplicación.</a:t>
            </a:r>
            <a:endParaRPr sz="1600">
              <a:latin typeface="Arial"/>
              <a:ea typeface="Arial"/>
              <a:cs typeface="Arial"/>
              <a:sym typeface="Arial"/>
            </a:endParaRPr>
          </a:p>
          <a:p>
            <a:pPr indent="0" lvl="0" marL="0" rtl="0" algn="l">
              <a:lnSpc>
                <a:spcPct val="100000"/>
              </a:lnSpc>
              <a:spcBef>
                <a:spcPts val="320"/>
              </a:spcBef>
              <a:spcAft>
                <a:spcPts val="0"/>
              </a:spcAft>
              <a:buNone/>
            </a:pPr>
            <a:r>
              <a:t/>
            </a:r>
            <a:endParaRPr sz="1600">
              <a:latin typeface="Arial"/>
              <a:ea typeface="Arial"/>
              <a:cs typeface="Arial"/>
              <a:sym typeface="Arial"/>
            </a:endParaRPr>
          </a:p>
          <a:p>
            <a:pPr indent="0" lvl="0" marL="12700" marR="230504" rtl="0" algn="l">
              <a:lnSpc>
                <a:spcPct val="100000"/>
              </a:lnSpc>
              <a:spcBef>
                <a:spcPts val="0"/>
              </a:spcBef>
              <a:spcAft>
                <a:spcPts val="0"/>
              </a:spcAft>
              <a:buNone/>
            </a:pPr>
            <a:r>
              <a:rPr b="1" lang="en-US" sz="1600">
                <a:solidFill>
                  <a:srgbClr val="DBE6F2"/>
                </a:solidFill>
                <a:latin typeface="Arial"/>
                <a:ea typeface="Arial"/>
                <a:cs typeface="Arial"/>
                <a:sym typeface="Arial"/>
              </a:rPr>
              <a:t>Están igualmente exentas del pago de la tasa las personas que figuren inscritas como demandantes de empleo durante el plazo, al menos, de los seis meses anteriores a la fecha de solicitud de inscripción de las pruebas.</a:t>
            </a:r>
            <a:endParaRPr sz="16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grpSp>
        <p:nvGrpSpPr>
          <p:cNvPr id="97" name="Google Shape;97;p13"/>
          <p:cNvGrpSpPr/>
          <p:nvPr/>
        </p:nvGrpSpPr>
        <p:grpSpPr>
          <a:xfrm>
            <a:off x="0" y="929640"/>
            <a:ext cx="9143999" cy="5928360"/>
            <a:chOff x="0" y="929640"/>
            <a:chExt cx="9143999" cy="5928360"/>
          </a:xfrm>
        </p:grpSpPr>
        <p:pic>
          <p:nvPicPr>
            <p:cNvPr id="98" name="Google Shape;98;p13"/>
            <p:cNvPicPr preferRelativeResize="0"/>
            <p:nvPr/>
          </p:nvPicPr>
          <p:blipFill rotWithShape="1">
            <a:blip r:embed="rId3">
              <a:alphaModFix/>
            </a:blip>
            <a:srcRect b="0" l="0" r="0" t="0"/>
            <a:stretch/>
          </p:blipFill>
          <p:spPr>
            <a:xfrm>
              <a:off x="714756" y="929640"/>
              <a:ext cx="7129271" cy="2499359"/>
            </a:xfrm>
            <a:prstGeom prst="rect">
              <a:avLst/>
            </a:prstGeom>
            <a:noFill/>
            <a:ln>
              <a:noFill/>
            </a:ln>
          </p:spPr>
        </p:pic>
        <p:pic>
          <p:nvPicPr>
            <p:cNvPr id="99" name="Google Shape;99;p13"/>
            <p:cNvPicPr preferRelativeResize="0"/>
            <p:nvPr/>
          </p:nvPicPr>
          <p:blipFill rotWithShape="1">
            <a:blip r:embed="rId4">
              <a:alphaModFix/>
            </a:blip>
            <a:srcRect b="0" l="0" r="0" t="0"/>
            <a:stretch/>
          </p:blipFill>
          <p:spPr>
            <a:xfrm>
              <a:off x="0" y="3429000"/>
              <a:ext cx="9143999" cy="3429000"/>
            </a:xfrm>
            <a:prstGeom prst="rect">
              <a:avLst/>
            </a:prstGeom>
            <a:noFill/>
            <a:ln>
              <a:noFill/>
            </a:ln>
          </p:spPr>
        </p:pic>
        <p:pic>
          <p:nvPicPr>
            <p:cNvPr id="100" name="Google Shape;100;p13"/>
            <p:cNvPicPr preferRelativeResize="0"/>
            <p:nvPr/>
          </p:nvPicPr>
          <p:blipFill rotWithShape="1">
            <a:blip r:embed="rId5">
              <a:alphaModFix/>
            </a:blip>
            <a:srcRect b="0" l="0" r="0" t="0"/>
            <a:stretch/>
          </p:blipFill>
          <p:spPr>
            <a:xfrm>
              <a:off x="714756" y="3429000"/>
              <a:ext cx="7129271" cy="3203448"/>
            </a:xfrm>
            <a:prstGeom prst="rect">
              <a:avLst/>
            </a:prstGeom>
            <a:noFill/>
            <a:ln>
              <a:noFill/>
            </a:ln>
          </p:spPr>
        </p:pic>
      </p:grpSp>
      <p:sp>
        <p:nvSpPr>
          <p:cNvPr id="101" name="Google Shape;101;p13"/>
          <p:cNvSpPr txBox="1"/>
          <p:nvPr>
            <p:ph type="title"/>
          </p:nvPr>
        </p:nvSpPr>
        <p:spPr>
          <a:xfrm>
            <a:off x="2241341" y="311863"/>
            <a:ext cx="4225290" cy="39116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None/>
            </a:pPr>
            <a:r>
              <a:rPr lang="en-US" sz="2400" u="sng">
                <a:solidFill>
                  <a:srgbClr val="0000FF"/>
                </a:solidFill>
              </a:rPr>
              <a:t>https://servicios.aragon.es/inmf</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4"/>
          <p:cNvSpPr txBox="1"/>
          <p:nvPr>
            <p:ph type="title"/>
          </p:nvPr>
        </p:nvSpPr>
        <p:spPr>
          <a:xfrm>
            <a:off x="721747" y="234224"/>
            <a:ext cx="3550920" cy="6350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sz="4000">
                <a:solidFill>
                  <a:srgbClr val="000000"/>
                </a:solidFill>
              </a:rPr>
              <a:t>Documentación</a:t>
            </a:r>
            <a:endParaRPr sz="4000"/>
          </a:p>
        </p:txBody>
      </p:sp>
      <p:pic>
        <p:nvPicPr>
          <p:cNvPr id="107" name="Google Shape;107;p14"/>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08" name="Google Shape;108;p14"/>
          <p:cNvSpPr txBox="1"/>
          <p:nvPr/>
        </p:nvSpPr>
        <p:spPr>
          <a:xfrm>
            <a:off x="373960" y="1254757"/>
            <a:ext cx="8254500" cy="3614700"/>
          </a:xfrm>
          <a:prstGeom prst="rect">
            <a:avLst/>
          </a:prstGeom>
          <a:noFill/>
          <a:ln>
            <a:noFill/>
          </a:ln>
        </p:spPr>
        <p:txBody>
          <a:bodyPr anchorCtr="0" anchor="t" bIns="0" lIns="0" spcFirstLastPara="1" rIns="0" wrap="square" tIns="12700">
            <a:spAutoFit/>
          </a:bodyPr>
          <a:lstStyle/>
          <a:p>
            <a:pPr indent="-264160" lvl="0" marL="276860" marR="5080"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Solicitud de inscripción conforme al modelo que corresponda (prueba de acceso de grado medio o prueba de acceso de grado superior) .</a:t>
            </a:r>
            <a:endParaRPr sz="1800">
              <a:latin typeface="Arial"/>
              <a:ea typeface="Arial"/>
              <a:cs typeface="Arial"/>
              <a:sym typeface="Arial"/>
            </a:endParaRPr>
          </a:p>
          <a:p>
            <a:pPr indent="-275590" lvl="0" marL="288290" marR="337185"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Ejemplar para la “Administración” del documento de la tasa 39, con la debida acreditación del ingreso de la misma.</a:t>
            </a:r>
            <a:endParaRPr sz="1800">
              <a:latin typeface="Arial"/>
              <a:ea typeface="Arial"/>
              <a:cs typeface="Arial"/>
              <a:sym typeface="Arial"/>
            </a:endParaRPr>
          </a:p>
          <a:p>
            <a:pPr indent="-264160" lvl="0" marL="276860" marR="411480"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Relación de documentación adjunta a la solicitud de inscripción en la prueba.</a:t>
            </a:r>
            <a:endParaRPr sz="1800">
              <a:latin typeface="Arial"/>
              <a:ea typeface="Arial"/>
              <a:cs typeface="Arial"/>
              <a:sym typeface="Arial"/>
            </a:endParaRPr>
          </a:p>
          <a:p>
            <a:pPr indent="-275590" lvl="0" marL="288290" marR="933450"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Petición de las personas aspirantes que precisen algún tipo de adaptación de tiempos o medios, tanto en el caso de discapacidad.</a:t>
            </a:r>
            <a:endParaRPr sz="1800">
              <a:latin typeface="Arial"/>
              <a:ea typeface="Arial"/>
              <a:cs typeface="Arial"/>
              <a:sym typeface="Arial"/>
            </a:endParaRPr>
          </a:p>
          <a:p>
            <a:pPr indent="-264160" lvl="0" marL="276860" marR="220345"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Quienes deseen solicitar </a:t>
            </a:r>
            <a:r>
              <a:rPr b="1" lang="en-US" sz="1800">
                <a:solidFill>
                  <a:srgbClr val="FFFF00"/>
                </a:solidFill>
                <a:latin typeface="Arial"/>
                <a:ea typeface="Arial"/>
                <a:cs typeface="Arial"/>
                <a:sym typeface="Arial"/>
              </a:rPr>
              <a:t>exención </a:t>
            </a:r>
            <a:r>
              <a:rPr b="1" lang="en-US" sz="1800">
                <a:solidFill>
                  <a:srgbClr val="FFFFFF"/>
                </a:solidFill>
                <a:latin typeface="Arial"/>
                <a:ea typeface="Arial"/>
                <a:cs typeface="Arial"/>
                <a:sym typeface="Arial"/>
              </a:rPr>
              <a:t>de alguna de las partes de la prueba deberán adjuntar a su solicitud de inscripción la documentación que corresponda de acuerdo con el artículo 11.</a:t>
            </a:r>
            <a:endParaRPr sz="1800">
              <a:latin typeface="Arial"/>
              <a:ea typeface="Arial"/>
              <a:cs typeface="Arial"/>
              <a:sym typeface="Arial"/>
            </a:endParaRPr>
          </a:p>
          <a:p>
            <a:pPr indent="-215900" lvl="0" marL="290830" rtl="0" algn="l">
              <a:lnSpc>
                <a:spcPct val="100000"/>
              </a:lnSpc>
              <a:spcBef>
                <a:spcPts val="0"/>
              </a:spcBef>
              <a:spcAft>
                <a:spcPts val="0"/>
              </a:spcAft>
              <a:buClr>
                <a:srgbClr val="FFFFFF"/>
              </a:buClr>
              <a:buSzPts val="1800"/>
              <a:buFont typeface="Arial"/>
              <a:buAutoNum type="alphaLcParenR"/>
            </a:pPr>
            <a:r>
              <a:rPr b="1" lang="en-US" sz="1800">
                <a:solidFill>
                  <a:srgbClr val="FFFFFF"/>
                </a:solidFill>
                <a:latin typeface="Arial"/>
                <a:ea typeface="Arial"/>
                <a:cs typeface="Arial"/>
                <a:sym typeface="Arial"/>
              </a:rPr>
              <a:t>Acreditación de la condición de deportista de alto nivel.</a:t>
            </a:r>
            <a:endParaRPr sz="1800">
              <a:latin typeface="Arial"/>
              <a:ea typeface="Arial"/>
              <a:cs typeface="Arial"/>
              <a:sym typeface="Arial"/>
            </a:endParaRPr>
          </a:p>
        </p:txBody>
      </p:sp>
      <p:grpSp>
        <p:nvGrpSpPr>
          <p:cNvPr id="109" name="Google Shape;109;p14"/>
          <p:cNvGrpSpPr/>
          <p:nvPr/>
        </p:nvGrpSpPr>
        <p:grpSpPr>
          <a:xfrm>
            <a:off x="344425" y="5489432"/>
            <a:ext cx="8313420" cy="1166347"/>
            <a:chOff x="344423" y="5489448"/>
            <a:chExt cx="8313420" cy="855344"/>
          </a:xfrm>
        </p:grpSpPr>
        <p:sp>
          <p:nvSpPr>
            <p:cNvPr id="110" name="Google Shape;110;p14"/>
            <p:cNvSpPr/>
            <p:nvPr/>
          </p:nvSpPr>
          <p:spPr>
            <a:xfrm>
              <a:off x="358140" y="5501640"/>
              <a:ext cx="8286115" cy="830580"/>
            </a:xfrm>
            <a:custGeom>
              <a:rect b="b" l="l" r="r" t="t"/>
              <a:pathLst>
                <a:path extrusionOk="0" h="830579" w="8286115">
                  <a:moveTo>
                    <a:pt x="8285988" y="830579"/>
                  </a:moveTo>
                  <a:lnTo>
                    <a:pt x="0" y="830579"/>
                  </a:lnTo>
                  <a:lnTo>
                    <a:pt x="0" y="0"/>
                  </a:lnTo>
                  <a:lnTo>
                    <a:pt x="8285988" y="0"/>
                  </a:lnTo>
                  <a:lnTo>
                    <a:pt x="8285988" y="830579"/>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1" name="Google Shape;111;p14"/>
            <p:cNvSpPr/>
            <p:nvPr/>
          </p:nvSpPr>
          <p:spPr>
            <a:xfrm>
              <a:off x="344423" y="5489448"/>
              <a:ext cx="8313420" cy="855344"/>
            </a:xfrm>
            <a:custGeom>
              <a:rect b="b" l="l" r="r" t="t"/>
              <a:pathLst>
                <a:path extrusionOk="0" h="855345" w="8313420">
                  <a:moveTo>
                    <a:pt x="8307323" y="854964"/>
                  </a:moveTo>
                  <a:lnTo>
                    <a:pt x="6096" y="854964"/>
                  </a:lnTo>
                  <a:lnTo>
                    <a:pt x="0" y="850392"/>
                  </a:lnTo>
                  <a:lnTo>
                    <a:pt x="0" y="4572"/>
                  </a:lnTo>
                  <a:lnTo>
                    <a:pt x="6096" y="0"/>
                  </a:lnTo>
                  <a:lnTo>
                    <a:pt x="8307323" y="0"/>
                  </a:lnTo>
                  <a:lnTo>
                    <a:pt x="8313420" y="4572"/>
                  </a:lnTo>
                  <a:lnTo>
                    <a:pt x="8313420" y="12192"/>
                  </a:lnTo>
                  <a:lnTo>
                    <a:pt x="25908" y="12192"/>
                  </a:lnTo>
                  <a:lnTo>
                    <a:pt x="13716" y="24384"/>
                  </a:lnTo>
                  <a:lnTo>
                    <a:pt x="25908" y="24384"/>
                  </a:lnTo>
                  <a:lnTo>
                    <a:pt x="25908" y="830580"/>
                  </a:lnTo>
                  <a:lnTo>
                    <a:pt x="13716" y="830580"/>
                  </a:lnTo>
                  <a:lnTo>
                    <a:pt x="25908" y="842771"/>
                  </a:lnTo>
                  <a:lnTo>
                    <a:pt x="8313420" y="842771"/>
                  </a:lnTo>
                  <a:lnTo>
                    <a:pt x="8313420" y="850392"/>
                  </a:lnTo>
                  <a:lnTo>
                    <a:pt x="8307323" y="854964"/>
                  </a:lnTo>
                  <a:close/>
                </a:path>
                <a:path extrusionOk="0" h="855345" w="8313420">
                  <a:moveTo>
                    <a:pt x="25908" y="24384"/>
                  </a:moveTo>
                  <a:lnTo>
                    <a:pt x="13716" y="24384"/>
                  </a:lnTo>
                  <a:lnTo>
                    <a:pt x="25908" y="12192"/>
                  </a:lnTo>
                  <a:lnTo>
                    <a:pt x="25908" y="24384"/>
                  </a:lnTo>
                  <a:close/>
                </a:path>
                <a:path extrusionOk="0" h="855345" w="8313420">
                  <a:moveTo>
                    <a:pt x="8287512" y="24384"/>
                  </a:moveTo>
                  <a:lnTo>
                    <a:pt x="25908" y="24384"/>
                  </a:lnTo>
                  <a:lnTo>
                    <a:pt x="25908" y="12192"/>
                  </a:lnTo>
                  <a:lnTo>
                    <a:pt x="8287512" y="12192"/>
                  </a:lnTo>
                  <a:lnTo>
                    <a:pt x="8287512" y="24384"/>
                  </a:lnTo>
                  <a:close/>
                </a:path>
                <a:path extrusionOk="0" h="855345" w="8313420">
                  <a:moveTo>
                    <a:pt x="8287512" y="842771"/>
                  </a:moveTo>
                  <a:lnTo>
                    <a:pt x="8287512" y="12192"/>
                  </a:lnTo>
                  <a:lnTo>
                    <a:pt x="8299704" y="24384"/>
                  </a:lnTo>
                  <a:lnTo>
                    <a:pt x="8313420" y="24384"/>
                  </a:lnTo>
                  <a:lnTo>
                    <a:pt x="8313420" y="830580"/>
                  </a:lnTo>
                  <a:lnTo>
                    <a:pt x="8299704" y="830580"/>
                  </a:lnTo>
                  <a:lnTo>
                    <a:pt x="8287512" y="842771"/>
                  </a:lnTo>
                  <a:close/>
                </a:path>
                <a:path extrusionOk="0" h="855345" w="8313420">
                  <a:moveTo>
                    <a:pt x="8313420" y="24384"/>
                  </a:moveTo>
                  <a:lnTo>
                    <a:pt x="8299704" y="24384"/>
                  </a:lnTo>
                  <a:lnTo>
                    <a:pt x="8287512" y="12192"/>
                  </a:lnTo>
                  <a:lnTo>
                    <a:pt x="8313420" y="12192"/>
                  </a:lnTo>
                  <a:lnTo>
                    <a:pt x="8313420" y="24384"/>
                  </a:lnTo>
                  <a:close/>
                </a:path>
                <a:path extrusionOk="0" h="855345" w="8313420">
                  <a:moveTo>
                    <a:pt x="25908" y="842771"/>
                  </a:moveTo>
                  <a:lnTo>
                    <a:pt x="13716" y="830580"/>
                  </a:lnTo>
                  <a:lnTo>
                    <a:pt x="25908" y="830580"/>
                  </a:lnTo>
                  <a:lnTo>
                    <a:pt x="25908" y="842771"/>
                  </a:lnTo>
                  <a:close/>
                </a:path>
                <a:path extrusionOk="0" h="855345" w="8313420">
                  <a:moveTo>
                    <a:pt x="8287512" y="842771"/>
                  </a:moveTo>
                  <a:lnTo>
                    <a:pt x="25908" y="842771"/>
                  </a:lnTo>
                  <a:lnTo>
                    <a:pt x="25908" y="830580"/>
                  </a:lnTo>
                  <a:lnTo>
                    <a:pt x="8287512" y="830580"/>
                  </a:lnTo>
                  <a:lnTo>
                    <a:pt x="8287512" y="842771"/>
                  </a:lnTo>
                  <a:close/>
                </a:path>
                <a:path extrusionOk="0" h="855345" w="8313420">
                  <a:moveTo>
                    <a:pt x="8313420" y="842771"/>
                  </a:moveTo>
                  <a:lnTo>
                    <a:pt x="8287512" y="842771"/>
                  </a:lnTo>
                  <a:lnTo>
                    <a:pt x="8299704" y="830580"/>
                  </a:lnTo>
                  <a:lnTo>
                    <a:pt x="8313420" y="830580"/>
                  </a:lnTo>
                  <a:lnTo>
                    <a:pt x="8313420" y="842771"/>
                  </a:lnTo>
                  <a:close/>
                </a:path>
              </a:pathLst>
            </a:custGeom>
            <a:solidFill>
              <a:srgbClr val="0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grpSp>
      <p:sp>
        <p:nvSpPr>
          <p:cNvPr id="112" name="Google Shape;112;p14"/>
          <p:cNvSpPr txBox="1"/>
          <p:nvPr/>
        </p:nvSpPr>
        <p:spPr>
          <a:xfrm>
            <a:off x="435325" y="5528550"/>
            <a:ext cx="8073300" cy="936300"/>
          </a:xfrm>
          <a:prstGeom prst="rect">
            <a:avLst/>
          </a:prstGeom>
          <a:noFill/>
          <a:ln>
            <a:noFill/>
          </a:ln>
        </p:spPr>
        <p:txBody>
          <a:bodyPr anchorCtr="0" anchor="t" bIns="0" lIns="0" spcFirstLastPara="1" rIns="0" wrap="square" tIns="12700">
            <a:spAutoFit/>
          </a:bodyPr>
          <a:lstStyle/>
          <a:p>
            <a:pPr indent="0" lvl="0" marL="12700" marR="5080" rtl="0" algn="l">
              <a:lnSpc>
                <a:spcPct val="100000"/>
              </a:lnSpc>
              <a:spcBef>
                <a:spcPts val="0"/>
              </a:spcBef>
              <a:spcAft>
                <a:spcPts val="0"/>
              </a:spcAft>
              <a:buNone/>
            </a:pPr>
            <a:r>
              <a:rPr lang="en-US" sz="1200">
                <a:latin typeface="Arial"/>
                <a:ea typeface="Arial"/>
                <a:cs typeface="Arial"/>
                <a:sym typeface="Arial"/>
              </a:rPr>
              <a:t>Condición de familia numerosa: certificado en vigor acreditativo de la condición de familia numerosa emitido por el Instituto Aragonés de Servicios Sociales (IASS) o por el órgano competente a tal fin de otras Comunidades Autónomas.</a:t>
            </a:r>
            <a:endParaRPr sz="1200">
              <a:latin typeface="Arial"/>
              <a:ea typeface="Arial"/>
              <a:cs typeface="Arial"/>
              <a:sym typeface="Arial"/>
            </a:endParaRPr>
          </a:p>
          <a:p>
            <a:pPr indent="-95885" lvl="0" marL="108585" marR="164465" rtl="0" algn="l">
              <a:lnSpc>
                <a:spcPct val="100000"/>
              </a:lnSpc>
              <a:spcBef>
                <a:spcPts val="0"/>
              </a:spcBef>
              <a:spcAft>
                <a:spcPts val="0"/>
              </a:spcAft>
              <a:buSzPts val="1200"/>
              <a:buFont typeface="Arial"/>
              <a:buChar char="•"/>
            </a:pPr>
            <a:r>
              <a:rPr lang="en-US" sz="1200">
                <a:latin typeface="Arial"/>
                <a:ea typeface="Arial"/>
                <a:cs typeface="Arial"/>
                <a:sym typeface="Arial"/>
              </a:rPr>
              <a:t>Condición de discapacidad: certificado acreditativo de la discapacidad emitido por el Instituto Aragonés de Servicios Sociales (IASS) o por el órgano competente a tal fin de otras Comunidades Autónomas.</a:t>
            </a:r>
            <a:endParaRPr sz="120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5"/>
          <p:cNvSpPr txBox="1"/>
          <p:nvPr>
            <p:ph type="title"/>
          </p:nvPr>
        </p:nvSpPr>
        <p:spPr>
          <a:xfrm>
            <a:off x="1121137" y="481203"/>
            <a:ext cx="6901724" cy="696594"/>
          </a:xfrm>
          <a:prstGeom prst="rect">
            <a:avLst/>
          </a:prstGeom>
          <a:noFill/>
          <a:ln>
            <a:noFill/>
          </a:ln>
        </p:spPr>
        <p:txBody>
          <a:bodyPr anchorCtr="0" anchor="t" bIns="0" lIns="0" spcFirstLastPara="1" rIns="0" wrap="square" tIns="12050">
            <a:spAutoFit/>
          </a:bodyPr>
          <a:lstStyle/>
          <a:p>
            <a:pPr indent="0" lvl="0" marL="670560" rtl="0" algn="l">
              <a:lnSpc>
                <a:spcPct val="100000"/>
              </a:lnSpc>
              <a:spcBef>
                <a:spcPts val="0"/>
              </a:spcBef>
              <a:spcAft>
                <a:spcPts val="0"/>
              </a:spcAft>
              <a:buNone/>
            </a:pPr>
            <a:r>
              <a:rPr lang="en-US" sz="4000">
                <a:solidFill>
                  <a:srgbClr val="CCEBFF"/>
                </a:solidFill>
              </a:rPr>
              <a:t>LUGAR DE LA PRUEBA</a:t>
            </a:r>
            <a:endParaRPr sz="4000"/>
          </a:p>
        </p:txBody>
      </p:sp>
      <p:pic>
        <p:nvPicPr>
          <p:cNvPr id="118" name="Google Shape;118;p15"/>
          <p:cNvPicPr preferRelativeResize="0"/>
          <p:nvPr/>
        </p:nvPicPr>
        <p:blipFill rotWithShape="1">
          <a:blip r:embed="rId3">
            <a:alphaModFix/>
          </a:blip>
          <a:srcRect b="0" l="0" r="0" t="0"/>
          <a:stretch/>
        </p:blipFill>
        <p:spPr>
          <a:xfrm>
            <a:off x="0" y="3429000"/>
            <a:ext cx="9143999" cy="3429000"/>
          </a:xfrm>
          <a:prstGeom prst="rect">
            <a:avLst/>
          </a:prstGeom>
          <a:noFill/>
          <a:ln>
            <a:noFill/>
          </a:ln>
        </p:spPr>
      </p:pic>
      <p:sp>
        <p:nvSpPr>
          <p:cNvPr id="119" name="Google Shape;119;p15"/>
          <p:cNvSpPr txBox="1"/>
          <p:nvPr/>
        </p:nvSpPr>
        <p:spPr>
          <a:xfrm>
            <a:off x="484750" y="1074450"/>
            <a:ext cx="7274700" cy="5343900"/>
          </a:xfrm>
          <a:prstGeom prst="rect">
            <a:avLst/>
          </a:prstGeom>
          <a:noFill/>
          <a:ln>
            <a:noFill/>
          </a:ln>
        </p:spPr>
        <p:txBody>
          <a:bodyPr anchorCtr="0" anchor="t" bIns="0" lIns="0" spcFirstLastPara="1" rIns="0" wrap="square" tIns="0">
            <a:spAutoFit/>
          </a:bodyPr>
          <a:lstStyle/>
          <a:p>
            <a:pPr indent="-482598" lvl="0" marL="457200" rtl="0" algn="l">
              <a:lnSpc>
                <a:spcPct val="116041"/>
              </a:lnSpc>
              <a:spcBef>
                <a:spcPts val="0"/>
              </a:spcBef>
              <a:spcAft>
                <a:spcPts val="0"/>
              </a:spcAft>
              <a:buClr>
                <a:srgbClr val="CCEBFF"/>
              </a:buClr>
              <a:buSzPts val="4000"/>
              <a:buFont typeface="Noto Sans Symbols"/>
              <a:buChar char="▪"/>
            </a:pPr>
            <a:r>
              <a:rPr i="1" lang="en-US" sz="3200" u="sng">
                <a:solidFill>
                  <a:srgbClr val="00AFEF"/>
                </a:solidFill>
              </a:rPr>
              <a:t>EN GM</a:t>
            </a:r>
            <a:endParaRPr i="1" sz="3200" u="sng">
              <a:solidFill>
                <a:schemeClr val="dk1"/>
              </a:solidFill>
            </a:endParaRPr>
          </a:p>
          <a:p>
            <a:pPr indent="-482598" lvl="0" marL="457200" marR="5080" rtl="0" algn="l">
              <a:lnSpc>
                <a:spcPct val="120000"/>
              </a:lnSpc>
              <a:spcBef>
                <a:spcPts val="120"/>
              </a:spcBef>
              <a:spcAft>
                <a:spcPts val="0"/>
              </a:spcAft>
              <a:buClr>
                <a:srgbClr val="CCEBFF"/>
              </a:buClr>
              <a:buSzPts val="4000"/>
              <a:buFont typeface="Noto Sans Symbols"/>
              <a:buChar char="▪"/>
            </a:pPr>
            <a:r>
              <a:rPr lang="en-US" sz="3200">
                <a:solidFill>
                  <a:srgbClr val="00AFEF"/>
                </a:solidFill>
              </a:rPr>
              <a:t>En el IES CABAÑAS Y CENTROS ANEXO I</a:t>
            </a:r>
            <a:endParaRPr sz="3300">
              <a:solidFill>
                <a:srgbClr val="00AFEF"/>
              </a:solidFill>
            </a:endParaRPr>
          </a:p>
          <a:p>
            <a:pPr indent="0" lvl="0" marL="457200" rtl="0" algn="l">
              <a:lnSpc>
                <a:spcPct val="123541"/>
              </a:lnSpc>
              <a:spcBef>
                <a:spcPts val="0"/>
              </a:spcBef>
              <a:spcAft>
                <a:spcPts val="0"/>
              </a:spcAft>
              <a:buNone/>
            </a:pPr>
            <a:r>
              <a:t/>
            </a:r>
            <a:endParaRPr sz="3300">
              <a:solidFill>
                <a:srgbClr val="00AFEF"/>
              </a:solidFill>
            </a:endParaRPr>
          </a:p>
          <a:p>
            <a:pPr indent="-253998" lvl="0" marL="355600" rtl="0" algn="l">
              <a:lnSpc>
                <a:spcPct val="123541"/>
              </a:lnSpc>
              <a:spcBef>
                <a:spcPts val="0"/>
              </a:spcBef>
              <a:spcAft>
                <a:spcPts val="0"/>
              </a:spcAft>
              <a:buClr>
                <a:srgbClr val="CCEBFF"/>
              </a:buClr>
              <a:buSzPts val="4000"/>
              <a:buFont typeface="Noto Sans Symbols"/>
              <a:buChar char="▪"/>
            </a:pPr>
            <a:r>
              <a:rPr i="1" lang="en-US" sz="3300" u="sng">
                <a:solidFill>
                  <a:srgbClr val="00AFEF"/>
                </a:solidFill>
                <a:latin typeface="Arial"/>
                <a:ea typeface="Arial"/>
                <a:cs typeface="Arial"/>
                <a:sym typeface="Arial"/>
              </a:rPr>
              <a:t>EN  GS</a:t>
            </a:r>
            <a:endParaRPr i="1" sz="3300" u="sng">
              <a:solidFill>
                <a:srgbClr val="00AFEF"/>
              </a:solidFill>
              <a:latin typeface="Arial"/>
              <a:ea typeface="Arial"/>
              <a:cs typeface="Arial"/>
              <a:sym typeface="Arial"/>
            </a:endParaRPr>
          </a:p>
          <a:p>
            <a:pPr indent="-253998" lvl="0" marL="355600" rtl="0" algn="l">
              <a:lnSpc>
                <a:spcPct val="123541"/>
              </a:lnSpc>
              <a:spcBef>
                <a:spcPts val="0"/>
              </a:spcBef>
              <a:spcAft>
                <a:spcPts val="0"/>
              </a:spcAft>
              <a:buClr>
                <a:srgbClr val="CCEBFF"/>
              </a:buClr>
              <a:buSzPts val="4000"/>
              <a:buFont typeface="Noto Sans Symbols"/>
              <a:buChar char="▪"/>
            </a:pPr>
            <a:r>
              <a:rPr lang="en-US" sz="3300">
                <a:solidFill>
                  <a:srgbClr val="00AFEF"/>
                </a:solidFill>
              </a:rPr>
              <a:t>En </a:t>
            </a:r>
            <a:r>
              <a:rPr lang="en-US" sz="3300">
                <a:solidFill>
                  <a:srgbClr val="00AFEF"/>
                </a:solidFill>
                <a:latin typeface="Arial"/>
                <a:ea typeface="Arial"/>
                <a:cs typeface="Arial"/>
                <a:sym typeface="Arial"/>
              </a:rPr>
              <a:t>LOS CENTROS</a:t>
            </a:r>
            <a:r>
              <a:rPr lang="en-US" sz="3300"/>
              <a:t> </a:t>
            </a:r>
            <a:r>
              <a:rPr lang="en-US" sz="3300">
                <a:solidFill>
                  <a:srgbClr val="00AFEF"/>
                </a:solidFill>
                <a:latin typeface="Arial"/>
                <a:ea typeface="Arial"/>
                <a:cs typeface="Arial"/>
                <a:sym typeface="Arial"/>
              </a:rPr>
              <a:t>DONDE SE FORMALIZÓ LA INSCRIPCIÓN	POR</a:t>
            </a:r>
            <a:r>
              <a:rPr lang="en-US" sz="3300"/>
              <a:t> </a:t>
            </a:r>
            <a:r>
              <a:rPr lang="en-US" sz="3300">
                <a:solidFill>
                  <a:srgbClr val="00AFEF"/>
                </a:solidFill>
                <a:latin typeface="Arial"/>
                <a:ea typeface="Arial"/>
                <a:cs typeface="Arial"/>
                <a:sym typeface="Arial"/>
              </a:rPr>
              <a:t>APELLIDO. A</a:t>
            </a:r>
            <a:r>
              <a:rPr lang="en-US" sz="3300">
                <a:solidFill>
                  <a:srgbClr val="00AFEF"/>
                </a:solidFill>
              </a:rPr>
              <a:t>NEXO I</a:t>
            </a:r>
            <a:endParaRPr sz="33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